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57" r:id="rId3"/>
    <p:sldId id="309" r:id="rId4"/>
    <p:sldId id="311" r:id="rId5"/>
    <p:sldId id="312" r:id="rId6"/>
    <p:sldId id="313" r:id="rId7"/>
    <p:sldId id="314" r:id="rId8"/>
    <p:sldId id="315" r:id="rId9"/>
    <p:sldId id="316" r:id="rId10"/>
    <p:sldId id="299" r:id="rId11"/>
    <p:sldId id="300" r:id="rId12"/>
    <p:sldId id="301" r:id="rId13"/>
    <p:sldId id="302" r:id="rId14"/>
    <p:sldId id="288" r:id="rId15"/>
    <p:sldId id="289" r:id="rId16"/>
    <p:sldId id="303" r:id="rId17"/>
    <p:sldId id="298" r:id="rId18"/>
    <p:sldId id="258" r:id="rId19"/>
    <p:sldId id="281" r:id="rId20"/>
    <p:sldId id="304" r:id="rId21"/>
    <p:sldId id="305" r:id="rId22"/>
    <p:sldId id="307" r:id="rId23"/>
    <p:sldId id="308" r:id="rId24"/>
    <p:sldId id="27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30"/>
    <p:restoredTop sz="94676"/>
  </p:normalViewPr>
  <p:slideViewPr>
    <p:cSldViewPr snapToGrid="0" snapToObjects="1">
      <p:cViewPr varScale="1">
        <p:scale>
          <a:sx n="106" d="100"/>
          <a:sy n="106" d="100"/>
        </p:scale>
        <p:origin x="1552" y="168"/>
      </p:cViewPr>
      <p:guideLst>
        <p:guide orient="horz" pos="2160"/>
        <p:guide pos="2880"/>
      </p:guideLst>
    </p:cSldViewPr>
  </p:slideViewPr>
  <p:notesTextViewPr>
    <p:cViewPr>
      <p:scale>
        <a:sx n="100" d="100"/>
        <a:sy n="100" d="100"/>
      </p:scale>
      <p:origin x="0" y="0"/>
    </p:cViewPr>
  </p:notesTextViewPr>
  <p:sorterViewPr>
    <p:cViewPr>
      <p:scale>
        <a:sx n="180" d="100"/>
        <a:sy n="180" d="100"/>
      </p:scale>
      <p:origin x="0" y="252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493440-1D1C-3E46-B1A1-3F18FEEDC9B9}" type="datetimeFigureOut">
              <a:rPr lang="fr-FR" smtClean="0"/>
              <a:pPr/>
              <a:t>25/02/2018</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CCC79C-83D3-E84E-9360-6A6E1EDA5163}" type="slidenum">
              <a:rPr lang="fr-FR" smtClean="0"/>
              <a:pPr/>
              <a:t>‹N›</a:t>
            </a:fld>
            <a:endParaRPr lang="fr-FR" dirty="0"/>
          </a:p>
        </p:txBody>
      </p:sp>
    </p:spTree>
    <p:extLst>
      <p:ext uri="{BB962C8B-B14F-4D97-AF65-F5344CB8AC3E}">
        <p14:creationId xmlns:p14="http://schemas.microsoft.com/office/powerpoint/2010/main" val="273916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0675D9-0556-4E4F-8E5A-964210405DA2}" type="datetimeFigureOut">
              <a:rPr lang="fr-FR" smtClean="0"/>
              <a:pPr/>
              <a:t>25/02/2018</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0F5F1F-055F-DE45-861D-0F25DC13BE0C}" type="slidenum">
              <a:rPr lang="fr-FR" smtClean="0"/>
              <a:pPr/>
              <a:t>‹N›</a:t>
            </a:fld>
            <a:endParaRPr lang="fr-FR" dirty="0"/>
          </a:p>
        </p:txBody>
      </p:sp>
    </p:spTree>
    <p:extLst>
      <p:ext uri="{BB962C8B-B14F-4D97-AF65-F5344CB8AC3E}">
        <p14:creationId xmlns:p14="http://schemas.microsoft.com/office/powerpoint/2010/main" val="116770768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fr-FR"/>
              <a:t>Cliquez et modifiez le titre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1E6A5CBC-F0AB-2C4F-97FE-BC9B974E09DD}" type="datetime1">
              <a:rPr lang="fr-FR" smtClean="0"/>
              <a:pPr/>
              <a:t>25/02/2018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D021563B-9B30-274A-8A96-6250168069DF}" type="datetime1">
              <a:rPr lang="fr-FR" smtClean="0"/>
              <a:pPr/>
              <a:t>25/02/2018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F55596D-A908-8447-B687-B62DABB9EE6B}" type="datetime1">
              <a:rPr lang="fr-FR" smtClean="0"/>
              <a:pPr/>
              <a:t>25/02/2018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2F5AF9-B705-2942-A3BE-D88CD5F5ABB0}" type="datetime1">
              <a:rPr lang="fr-FR" smtClean="0"/>
              <a:pPr/>
              <a:t>25/02/2018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50E26B0-B647-4847-8B95-0064E3283500}" type="datetime1">
              <a:rPr lang="fr-FR" smtClean="0"/>
              <a:pPr/>
              <a:t>25/02/2018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a:spLocks noGrp="1"/>
          </p:cNvSpPr>
          <p:nvPr>
            <p:ph type="dt" sz="half" idx="10"/>
          </p:nvPr>
        </p:nvSpPr>
        <p:spPr/>
        <p:txBody>
          <a:bodyPr/>
          <a:lstStyle/>
          <a:p>
            <a:fld id="{2F35A439-D58F-7643-B57C-AD2D1A859EDE}" type="datetime1">
              <a:rPr lang="fr-FR" smtClean="0"/>
              <a:pPr/>
              <a:t>25/02/2018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Cliquez et modifiez le titre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268D1C19-2AC0-1F4D-BCE1-F5051D968813}" type="datetime1">
              <a:rPr lang="fr-FR" smtClean="0"/>
              <a:pPr/>
              <a:t>25/02/2018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Date Placeholder 2"/>
          <p:cNvSpPr>
            <a:spLocks noGrp="1"/>
          </p:cNvSpPr>
          <p:nvPr>
            <p:ph type="dt" sz="half" idx="10"/>
          </p:nvPr>
        </p:nvSpPr>
        <p:spPr/>
        <p:txBody>
          <a:bodyPr/>
          <a:lstStyle/>
          <a:p>
            <a:fld id="{B5756EF2-C76C-0648-B00B-6A49339FECDD}" type="datetime1">
              <a:rPr lang="fr-FR" smtClean="0"/>
              <a:pPr/>
              <a:t>25/02/2018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B1D9A1-3547-FD42-8BA5-7E43D3FBFCCE}" type="datetime1">
              <a:rPr lang="fr-FR" smtClean="0"/>
              <a:pPr/>
              <a:t>25/02/2018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449B98D-DC4A-D840-8404-F1ABF708F1BF}" type="datetime1">
              <a:rPr lang="fr-FR" smtClean="0"/>
              <a:pPr/>
              <a:t>25/02/2018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Faire glisser l'image vers l'espace réservé ou cliquer sur l'icône pour l'ajouter</a:t>
            </a:r>
            <a:endParaRPr lang="en-US" dirty="0"/>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2217337-E227-3843-9DFE-37BA14673229}" type="datetime1">
              <a:rPr lang="fr-FR" smtClean="0"/>
              <a:pPr/>
              <a:t>25/02/2018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fr-FR"/>
              <a:t>Cliquez et modifiez le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E6D4C-7C08-6643-9796-AA743B626DAC}" type="datetime1">
              <a:rPr lang="fr-FR" smtClean="0"/>
              <a:pPr/>
              <a:t>25/02/2018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‹N›</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6711" y="1512388"/>
            <a:ext cx="8497607" cy="2872461"/>
          </a:xfrm>
        </p:spPr>
        <p:txBody>
          <a:bodyPr>
            <a:normAutofit fontScale="90000"/>
          </a:bodyPr>
          <a:lstStyle/>
          <a:p>
            <a:r>
              <a:rPr lang="it-IT" sz="6600" dirty="0"/>
              <a:t>Pedagogia : luoghi comuni, paradigmi e sfide attuali </a:t>
            </a:r>
            <a:br>
              <a:rPr lang="it-IT" sz="6600" dirty="0"/>
            </a:br>
            <a:endParaRPr lang="it-IT" sz="4000" dirty="0"/>
          </a:p>
        </p:txBody>
      </p:sp>
      <p:sp>
        <p:nvSpPr>
          <p:cNvPr id="3" name="Sous-titre 2"/>
          <p:cNvSpPr>
            <a:spLocks noGrp="1"/>
          </p:cNvSpPr>
          <p:nvPr>
            <p:ph type="subTitle" idx="1"/>
          </p:nvPr>
        </p:nvSpPr>
        <p:spPr>
          <a:xfrm>
            <a:off x="1209624" y="3613253"/>
            <a:ext cx="7248576" cy="2743097"/>
          </a:xfrm>
        </p:spPr>
        <p:txBody>
          <a:bodyPr>
            <a:normAutofit lnSpcReduction="10000"/>
          </a:bodyPr>
          <a:lstStyle/>
          <a:p>
            <a:pPr algn="r"/>
            <a:endParaRPr lang="it-IT" dirty="0"/>
          </a:p>
          <a:p>
            <a:pPr algn="r"/>
            <a:endParaRPr lang="it-IT" dirty="0"/>
          </a:p>
          <a:p>
            <a:pPr algn="r"/>
            <a:endParaRPr lang="it-IT" dirty="0"/>
          </a:p>
          <a:p>
            <a:pPr algn="r"/>
            <a:r>
              <a:rPr lang="it-IT" dirty="0"/>
              <a:t>Philippe Meirieu</a:t>
            </a:r>
          </a:p>
        </p:txBody>
      </p:sp>
    </p:spTree>
    <p:extLst>
      <p:ext uri="{BB962C8B-B14F-4D97-AF65-F5344CB8AC3E}">
        <p14:creationId xmlns:p14="http://schemas.microsoft.com/office/powerpoint/2010/main" val="1982646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it-IT" dirty="0">
                <a:solidFill>
                  <a:schemeClr val="accent1"/>
                </a:solidFill>
              </a:rPr>
              <a:t>II. I paradigmi dominanti della «restaurazione anti-pedagogica»</a:t>
            </a:r>
          </a:p>
        </p:txBody>
      </p:sp>
      <p:sp>
        <p:nvSpPr>
          <p:cNvPr id="3" name="Espace réservé du contenu 2"/>
          <p:cNvSpPr>
            <a:spLocks noGrp="1"/>
          </p:cNvSpPr>
          <p:nvPr>
            <p:ph idx="1"/>
          </p:nvPr>
        </p:nvSpPr>
        <p:spPr>
          <a:xfrm>
            <a:off x="868869" y="2195512"/>
            <a:ext cx="7567296" cy="3837355"/>
          </a:xfrm>
        </p:spPr>
        <p:txBody>
          <a:bodyPr>
            <a:noAutofit/>
          </a:bodyPr>
          <a:lstStyle/>
          <a:p>
            <a:pPr marL="971550" lvl="1" indent="-514350">
              <a:buFont typeface="+mj-lt"/>
              <a:buAutoNum type="arabicPeriod"/>
            </a:pPr>
            <a:r>
              <a:rPr lang="it-IT" sz="3200" dirty="0"/>
              <a:t>Il paradigma della «scuola efficace»</a:t>
            </a:r>
          </a:p>
          <a:p>
            <a:pPr marL="971550" lvl="1" indent="-514350">
              <a:buFont typeface="+mj-lt"/>
              <a:buAutoNum type="arabicPeriod"/>
            </a:pPr>
            <a:r>
              <a:rPr lang="it-IT" sz="3200" dirty="0"/>
              <a:t>Il paradigma dell’«unico»</a:t>
            </a:r>
          </a:p>
          <a:p>
            <a:pPr marL="971550" lvl="1" indent="-514350">
              <a:buFont typeface="+mj-lt"/>
              <a:buAutoNum type="arabicPeriod"/>
            </a:pPr>
            <a:r>
              <a:rPr lang="it-IT" sz="3200" dirty="0"/>
              <a:t>Il paradigma della «pedagogia scientifica»</a:t>
            </a:r>
          </a:p>
        </p:txBody>
      </p:sp>
    </p:spTree>
    <p:extLst>
      <p:ext uri="{BB962C8B-B14F-4D97-AF65-F5344CB8AC3E}">
        <p14:creationId xmlns:p14="http://schemas.microsoft.com/office/powerpoint/2010/main" val="1598856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7300"/>
            <a:ext cx="8229600" cy="1143000"/>
          </a:xfrm>
        </p:spPr>
        <p:txBody>
          <a:bodyPr>
            <a:noAutofit/>
          </a:bodyPr>
          <a:lstStyle/>
          <a:p>
            <a:r>
              <a:rPr lang="it-IT" sz="4000" dirty="0"/>
              <a:t>1</a:t>
            </a:r>
            <a:r>
              <a:rPr lang="it-IT" sz="3200" dirty="0"/>
              <a:t>. Il paradigma della «scuola efficace»</a:t>
            </a:r>
          </a:p>
        </p:txBody>
      </p:sp>
      <p:sp>
        <p:nvSpPr>
          <p:cNvPr id="3" name="Espace réservé du contenu 2"/>
          <p:cNvSpPr>
            <a:spLocks noGrp="1"/>
          </p:cNvSpPr>
          <p:nvPr>
            <p:ph idx="1"/>
          </p:nvPr>
        </p:nvSpPr>
        <p:spPr>
          <a:xfrm>
            <a:off x="457200" y="1435245"/>
            <a:ext cx="8229600" cy="2348399"/>
          </a:xfrm>
        </p:spPr>
        <p:txBody>
          <a:bodyPr>
            <a:noAutofit/>
          </a:bodyPr>
          <a:lstStyle/>
          <a:p>
            <a:pPr>
              <a:lnSpc>
                <a:spcPct val="100000"/>
              </a:lnSpc>
              <a:buFont typeface="Wingdings" charset="2"/>
              <a:buChar char="ü"/>
            </a:pPr>
            <a:r>
              <a:rPr lang="it-IT" sz="2400" dirty="0"/>
              <a:t> L’importanza delle comparazioni internazionali</a:t>
            </a:r>
          </a:p>
          <a:p>
            <a:pPr>
              <a:lnSpc>
                <a:spcPct val="100000"/>
              </a:lnSpc>
              <a:buFont typeface="Wingdings" charset="2"/>
              <a:buChar char="ü"/>
            </a:pPr>
            <a:r>
              <a:rPr lang="it-IT" sz="2400" dirty="0"/>
              <a:t> L’approccio segmentato ai saperi</a:t>
            </a:r>
          </a:p>
          <a:p>
            <a:pPr>
              <a:lnSpc>
                <a:spcPct val="100000"/>
              </a:lnSpc>
              <a:buFont typeface="Wingdings" charset="2"/>
              <a:buChar char="ü"/>
            </a:pPr>
            <a:r>
              <a:rPr lang="it-IT" sz="2400" dirty="0"/>
              <a:t> L’egemonia del numero e il pilotaggio dei risultati</a:t>
            </a:r>
          </a:p>
          <a:p>
            <a:pPr>
              <a:lnSpc>
                <a:spcPct val="100000"/>
              </a:lnSpc>
              <a:buFont typeface="Wingdings" charset="2"/>
              <a:buChar char="ü"/>
            </a:pPr>
            <a:r>
              <a:rPr lang="it-IT" sz="2400" dirty="0"/>
              <a:t> La confusione tra  ciò che viene trascurato e  ciò che è  trascurabile</a:t>
            </a:r>
          </a:p>
          <a:p>
            <a:pPr>
              <a:lnSpc>
                <a:spcPct val="100000"/>
              </a:lnSpc>
              <a:buFont typeface="Wingdings" charset="2"/>
              <a:buChar char="ü"/>
            </a:pPr>
            <a:r>
              <a:rPr lang="it-IT" sz="2400" dirty="0"/>
              <a:t> Il trionfo dell’individualizzazione / esternalizzazione e l’impasse sul «soggetto»</a:t>
            </a:r>
          </a:p>
          <a:p>
            <a:pPr>
              <a:lnSpc>
                <a:spcPct val="100000"/>
              </a:lnSpc>
              <a:buFont typeface="Wingdings" charset="2"/>
              <a:buChar char="ü"/>
            </a:pPr>
            <a:r>
              <a:rPr lang="it-IT" sz="2400" dirty="0"/>
              <a:t>La «pedagogia bancaria» contro «la pedagogia esigente»</a:t>
            </a:r>
          </a:p>
        </p:txBody>
      </p:sp>
      <p:sp>
        <p:nvSpPr>
          <p:cNvPr id="5" name="Flèche vers la droite 4"/>
          <p:cNvSpPr/>
          <p:nvPr/>
        </p:nvSpPr>
        <p:spPr>
          <a:xfrm>
            <a:off x="0" y="4797499"/>
            <a:ext cx="1487101" cy="518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6" name="ZoneTexte 5"/>
          <p:cNvSpPr txBox="1"/>
          <p:nvPr/>
        </p:nvSpPr>
        <p:spPr>
          <a:xfrm>
            <a:off x="1709472" y="4505480"/>
            <a:ext cx="7434527" cy="15696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Tx/>
              <a:buChar char="-"/>
            </a:pPr>
            <a:r>
              <a:rPr lang="it-IT" sz="2400" dirty="0"/>
              <a:t>«non misurare l’umano» per poterlo interpretare meglio</a:t>
            </a:r>
          </a:p>
          <a:p>
            <a:pPr marL="285750" indent="-285750">
              <a:buFontTx/>
              <a:buChar char="-"/>
            </a:pPr>
            <a:r>
              <a:rPr lang="it-IT" sz="2400" dirty="0"/>
              <a:t>interrogare i criteri di valutazione</a:t>
            </a:r>
          </a:p>
          <a:p>
            <a:pPr marL="285750" indent="-285750">
              <a:buFontTx/>
              <a:buChar char="-"/>
            </a:pPr>
            <a:r>
              <a:rPr lang="it-IT" sz="2400" dirty="0"/>
              <a:t>costruire nuovi indicatori di valutazione</a:t>
            </a:r>
          </a:p>
        </p:txBody>
      </p:sp>
      <p:sp>
        <p:nvSpPr>
          <p:cNvPr id="7" name="Flèche vers la droite 6"/>
          <p:cNvSpPr/>
          <p:nvPr/>
        </p:nvSpPr>
        <p:spPr>
          <a:xfrm>
            <a:off x="0" y="6097321"/>
            <a:ext cx="1487101" cy="518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8" name="ZoneTexte 7"/>
          <p:cNvSpPr txBox="1"/>
          <p:nvPr/>
        </p:nvSpPr>
        <p:spPr>
          <a:xfrm>
            <a:off x="1709473" y="6064331"/>
            <a:ext cx="743452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2800" dirty="0"/>
              <a:t>Verso il paradigma di una «Scuola impegnata»</a:t>
            </a:r>
          </a:p>
        </p:txBody>
      </p:sp>
    </p:spTree>
    <p:extLst>
      <p:ext uri="{BB962C8B-B14F-4D97-AF65-F5344CB8AC3E}">
        <p14:creationId xmlns:p14="http://schemas.microsoft.com/office/powerpoint/2010/main" val="3656251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it-IT" sz="4000" dirty="0"/>
              <a:t>2. Il paradigma  dell’ «unico»</a:t>
            </a:r>
          </a:p>
        </p:txBody>
      </p:sp>
      <p:sp>
        <p:nvSpPr>
          <p:cNvPr id="7" name="Flèche vers la droite 6"/>
          <p:cNvSpPr/>
          <p:nvPr/>
        </p:nvSpPr>
        <p:spPr>
          <a:xfrm>
            <a:off x="0" y="6097321"/>
            <a:ext cx="1487101" cy="518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8" name="ZoneTexte 7"/>
          <p:cNvSpPr txBox="1"/>
          <p:nvPr/>
        </p:nvSpPr>
        <p:spPr>
          <a:xfrm>
            <a:off x="1586446" y="5903893"/>
            <a:ext cx="7434526"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2800" dirty="0"/>
              <a:t>Verso un paradigma di costruzione di ciò che è comune</a:t>
            </a:r>
          </a:p>
        </p:txBody>
      </p:sp>
      <p:graphicFrame>
        <p:nvGraphicFramePr>
          <p:cNvPr id="11" name="Espace réservé du contenu 10"/>
          <p:cNvGraphicFramePr>
            <a:graphicFrameLocks noGrp="1"/>
          </p:cNvGraphicFramePr>
          <p:nvPr>
            <p:ph idx="1"/>
            <p:extLst>
              <p:ext uri="{D42A27DB-BD31-4B8C-83A1-F6EECF244321}">
                <p14:modId xmlns:p14="http://schemas.microsoft.com/office/powerpoint/2010/main" val="1801976951"/>
              </p:ext>
            </p:extLst>
          </p:nvPr>
        </p:nvGraphicFramePr>
        <p:xfrm>
          <a:off x="457200" y="1600200"/>
          <a:ext cx="8229600" cy="3991770"/>
        </p:xfrm>
        <a:graphic>
          <a:graphicData uri="http://schemas.openxmlformats.org/drawingml/2006/table">
            <a:tbl>
              <a:tblPr firstRow="1" bandRow="1">
                <a:tableStyleId>{073A0DAA-6AF3-43AB-8588-CEC1D06C72B9}</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563940">
                <a:tc>
                  <a:txBody>
                    <a:bodyPr/>
                    <a:lstStyle/>
                    <a:p>
                      <a:pPr algn="ctr"/>
                      <a:r>
                        <a:rPr lang="it-IT" sz="3200" noProof="0" dirty="0"/>
                        <a:t>Paradigma dell’ unico</a:t>
                      </a:r>
                    </a:p>
                  </a:txBody>
                  <a:tcPr/>
                </a:tc>
                <a:tc>
                  <a:txBody>
                    <a:bodyPr/>
                    <a:lstStyle/>
                    <a:p>
                      <a:pPr algn="ctr"/>
                      <a:r>
                        <a:rPr lang="it-IT" sz="3200" noProof="0" dirty="0"/>
                        <a:t>Paradigma di ciò che è  comune</a:t>
                      </a:r>
                    </a:p>
                  </a:txBody>
                  <a:tcPr/>
                </a:tc>
                <a:extLst>
                  <a:ext uri="{0D108BD9-81ED-4DB2-BD59-A6C34878D82A}">
                    <a16:rowId xmlns:a16="http://schemas.microsoft.com/office/drawing/2014/main" val="10000"/>
                  </a:ext>
                </a:extLst>
              </a:tr>
              <a:tr h="543655">
                <a:tc>
                  <a:txBody>
                    <a:bodyPr/>
                    <a:lstStyle/>
                    <a:p>
                      <a:r>
                        <a:rPr lang="it-IT" sz="2400" noProof="0" dirty="0"/>
                        <a:t>S’impone</a:t>
                      </a:r>
                    </a:p>
                  </a:txBody>
                  <a:tcPr/>
                </a:tc>
                <a:tc>
                  <a:txBody>
                    <a:bodyPr/>
                    <a:lstStyle/>
                    <a:p>
                      <a:r>
                        <a:rPr lang="it-IT" sz="2400" noProof="0" dirty="0"/>
                        <a:t>Si costruisce</a:t>
                      </a:r>
                    </a:p>
                  </a:txBody>
                  <a:tcPr/>
                </a:tc>
                <a:extLst>
                  <a:ext uri="{0D108BD9-81ED-4DB2-BD59-A6C34878D82A}">
                    <a16:rowId xmlns:a16="http://schemas.microsoft.com/office/drawing/2014/main" val="10001"/>
                  </a:ext>
                </a:extLst>
              </a:tr>
              <a:tr h="543655">
                <a:tc>
                  <a:txBody>
                    <a:bodyPr/>
                    <a:lstStyle/>
                    <a:p>
                      <a:r>
                        <a:rPr lang="it-IT" sz="2400" noProof="0" dirty="0"/>
                        <a:t>Si isola e blocca (cronologia)</a:t>
                      </a:r>
                    </a:p>
                  </a:txBody>
                  <a:tcPr/>
                </a:tc>
                <a:tc>
                  <a:txBody>
                    <a:bodyPr/>
                    <a:lstStyle/>
                    <a:p>
                      <a:r>
                        <a:rPr lang="it-IT" sz="2400" noProof="0" dirty="0"/>
                        <a:t>Si scopre (genesi)</a:t>
                      </a:r>
                    </a:p>
                  </a:txBody>
                  <a:tcPr/>
                </a:tc>
                <a:extLst>
                  <a:ext uri="{0D108BD9-81ED-4DB2-BD59-A6C34878D82A}">
                    <a16:rowId xmlns:a16="http://schemas.microsoft.com/office/drawing/2014/main" val="10002"/>
                  </a:ext>
                </a:extLst>
              </a:tr>
              <a:tr h="1340520">
                <a:tc>
                  <a:txBody>
                    <a:bodyPr/>
                    <a:lstStyle/>
                    <a:p>
                      <a:r>
                        <a:rPr lang="it-IT" sz="2400" noProof="0" dirty="0"/>
                        <a:t>Si trasmette attraverso la sola  « mathesis » (principio dell’intelligibilità sufficiente</a:t>
                      </a:r>
                      <a:r>
                        <a:rPr lang="it-IT" sz="2400" baseline="0" noProof="0" dirty="0"/>
                        <a:t>)</a:t>
                      </a:r>
                      <a:endParaRPr lang="it-IT" sz="2400" noProof="0" dirty="0"/>
                    </a:p>
                  </a:txBody>
                  <a:tcPr/>
                </a:tc>
                <a:tc>
                  <a:txBody>
                    <a:bodyPr/>
                    <a:lstStyle/>
                    <a:p>
                      <a:r>
                        <a:rPr lang="it-IT" sz="2400" noProof="0" dirty="0"/>
                        <a:t>Si</a:t>
                      </a:r>
                      <a:r>
                        <a:rPr lang="it-IT" sz="2400" baseline="0" noProof="0" dirty="0"/>
                        <a:t> </a:t>
                      </a:r>
                      <a:r>
                        <a:rPr lang="it-IT" sz="2400" noProof="0" dirty="0"/>
                        <a:t>articola dialetticamente nell’interazione regolata e nel confronto</a:t>
                      </a:r>
                      <a:r>
                        <a:rPr lang="it-IT" sz="2400" baseline="0" noProof="0" dirty="0"/>
                        <a:t> con le opere</a:t>
                      </a:r>
                      <a:endParaRPr lang="it-IT" sz="2400" noProof="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2667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199"/>
            <a:ext cx="8229600" cy="1307817"/>
          </a:xfrm>
        </p:spPr>
        <p:txBody>
          <a:bodyPr>
            <a:noAutofit/>
          </a:bodyPr>
          <a:lstStyle/>
          <a:p>
            <a:r>
              <a:rPr lang="it-IT" sz="4000" dirty="0"/>
              <a:t>3. Il paradigma della  « pedagogia scientifica »</a:t>
            </a:r>
          </a:p>
        </p:txBody>
      </p:sp>
      <p:sp>
        <p:nvSpPr>
          <p:cNvPr id="7" name="Flèche vers la droite 6"/>
          <p:cNvSpPr/>
          <p:nvPr/>
        </p:nvSpPr>
        <p:spPr>
          <a:xfrm>
            <a:off x="0" y="5876869"/>
            <a:ext cx="1487101" cy="518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3" name="Espace réservé du contenu 2"/>
          <p:cNvSpPr>
            <a:spLocks noGrp="1"/>
          </p:cNvSpPr>
          <p:nvPr>
            <p:ph idx="1"/>
          </p:nvPr>
        </p:nvSpPr>
        <p:spPr>
          <a:xfrm>
            <a:off x="457200" y="1880486"/>
            <a:ext cx="8229600" cy="3546530"/>
          </a:xfrm>
        </p:spPr>
        <p:txBody>
          <a:bodyPr>
            <a:normAutofit/>
          </a:bodyPr>
          <a:lstStyle/>
          <a:p>
            <a:pPr algn="just">
              <a:lnSpc>
                <a:spcPct val="100000"/>
              </a:lnSpc>
              <a:buFont typeface="Wingdings" charset="2"/>
              <a:buChar char="ü"/>
            </a:pPr>
            <a:r>
              <a:rPr lang="it-IT" dirty="0"/>
              <a:t> La conoscenza dei « meccanismi cerebrali » permette di accedere ai meccanismi mentali (operazioni mentali): neuropedagogia </a:t>
            </a:r>
          </a:p>
          <a:p>
            <a:pPr algn="just">
              <a:lnSpc>
                <a:spcPct val="100000"/>
              </a:lnSpc>
              <a:buFont typeface="Wingdings" charset="2"/>
              <a:buChar char="ü"/>
            </a:pPr>
            <a:r>
              <a:rPr lang="it-IT" dirty="0"/>
              <a:t>  La conoscenza delle operazione mentali  è sufficiente a costruire dispositivi pedagogici (strumenti e situazioni di apprendimento)</a:t>
            </a:r>
          </a:p>
        </p:txBody>
      </p:sp>
      <p:sp>
        <p:nvSpPr>
          <p:cNvPr id="5" name="ZoneTexte 4"/>
          <p:cNvSpPr txBox="1"/>
          <p:nvPr/>
        </p:nvSpPr>
        <p:spPr>
          <a:xfrm>
            <a:off x="1764885" y="5690944"/>
            <a:ext cx="7158504"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sz="2800" dirty="0"/>
              <a:t>Poincaré : « La scienza non parla all’imperativo ma all’indicativo »</a:t>
            </a:r>
          </a:p>
        </p:txBody>
      </p:sp>
    </p:spTree>
    <p:extLst>
      <p:ext uri="{BB962C8B-B14F-4D97-AF65-F5344CB8AC3E}">
        <p14:creationId xmlns:p14="http://schemas.microsoft.com/office/powerpoint/2010/main" val="3930778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build="p" bldLvl="3"/>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18352" y="336177"/>
            <a:ext cx="7784353" cy="707886"/>
          </a:xfrm>
          <a:prstGeom prst="rect">
            <a:avLst/>
          </a:prstGeom>
          <a:noFill/>
        </p:spPr>
        <p:txBody>
          <a:bodyPr wrap="square" rtlCol="0">
            <a:spAutoFit/>
          </a:bodyPr>
          <a:lstStyle/>
          <a:p>
            <a:r>
              <a:rPr lang="fr-FR" sz="4000" dirty="0">
                <a:solidFill>
                  <a:schemeClr val="accent1"/>
                </a:solidFill>
              </a:rPr>
              <a:t>Un </a:t>
            </a:r>
            <a:r>
              <a:rPr lang="it-IT" sz="4000" dirty="0">
                <a:solidFill>
                  <a:schemeClr val="accent1"/>
                </a:solidFill>
              </a:rPr>
              <a:t>richiamo</a:t>
            </a:r>
            <a:r>
              <a:rPr lang="fr-FR" sz="4000" dirty="0">
                <a:solidFill>
                  <a:schemeClr val="accent1"/>
                </a:solidFill>
              </a:rPr>
              <a:t> </a:t>
            </a:r>
            <a:r>
              <a:rPr lang="it-IT" sz="4000" dirty="0">
                <a:solidFill>
                  <a:schemeClr val="accent1"/>
                </a:solidFill>
              </a:rPr>
              <a:t>filosofico…</a:t>
            </a:r>
          </a:p>
        </p:txBody>
      </p:sp>
      <p:pic>
        <p:nvPicPr>
          <p:cNvPr id="6" name="Image 5" descr="couv_gabriel.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296" y="1451735"/>
            <a:ext cx="3100294" cy="4904615"/>
          </a:xfrm>
          <a:prstGeom prst="rect">
            <a:avLst/>
          </a:prstGeom>
        </p:spPr>
      </p:pic>
      <p:sp>
        <p:nvSpPr>
          <p:cNvPr id="7" name="ZoneTexte 6"/>
          <p:cNvSpPr txBox="1"/>
          <p:nvPr/>
        </p:nvSpPr>
        <p:spPr>
          <a:xfrm>
            <a:off x="3287059" y="1289652"/>
            <a:ext cx="5685117" cy="5262979"/>
          </a:xfrm>
          <a:prstGeom prst="rect">
            <a:avLst/>
          </a:prstGeom>
          <a:noFill/>
        </p:spPr>
        <p:txBody>
          <a:bodyPr wrap="square" rtlCol="0">
            <a:spAutoFit/>
          </a:bodyPr>
          <a:lstStyle/>
          <a:p>
            <a:pPr algn="just"/>
            <a:r>
              <a:rPr lang="fr-FR" sz="2400" dirty="0"/>
              <a:t>« Certes, sans un système nerveux central, il n’y aurait pas d’esprit. C’est là une condition nécessaire pour que nous menions une vie consciente : mais notre cerveau n’est pas identique à notre vie consciente </a:t>
            </a:r>
            <a:r>
              <a:rPr lang="mr-IN" sz="2400" dirty="0"/>
              <a:t>–</a:t>
            </a:r>
            <a:r>
              <a:rPr lang="fr-FR" sz="2400" dirty="0"/>
              <a:t> et, en outre, une condition nécessaire est bien loin d’être suffisante</a:t>
            </a:r>
            <a:r>
              <a:rPr lang="mr-IN" sz="2400" dirty="0"/>
              <a:t>…</a:t>
            </a:r>
            <a:r>
              <a:rPr lang="fr-FR" sz="2400" dirty="0"/>
              <a:t> (</a:t>
            </a:r>
            <a:r>
              <a:rPr lang="mr-IN" sz="2400" dirty="0"/>
              <a:t>…</a:t>
            </a:r>
            <a:r>
              <a:rPr lang="fr-FR" sz="2400" dirty="0"/>
              <a:t>) Un acte posé par une personne ne devient vraiment intelligible que si nous comprenons son projet et nous ne pouvons entrer en relation avec lui que si nous le percevons et nous percevons nous-même comme intention. (</a:t>
            </a:r>
            <a:r>
              <a:rPr lang="mr-IN" sz="2400" dirty="0"/>
              <a:t>…</a:t>
            </a:r>
            <a:r>
              <a:rPr lang="fr-FR" sz="2400" dirty="0"/>
              <a:t>) Les cerveaux n’ont pas d’intentions, seuls en ont ceux qui ont bien plus qu’un cerveau. »</a:t>
            </a:r>
          </a:p>
        </p:txBody>
      </p:sp>
    </p:spTree>
    <p:extLst>
      <p:ext uri="{BB962C8B-B14F-4D97-AF65-F5344CB8AC3E}">
        <p14:creationId xmlns:p14="http://schemas.microsoft.com/office/powerpoint/2010/main" val="2069980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couv-cifali.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18" y="1370627"/>
            <a:ext cx="3503706" cy="5350848"/>
          </a:xfrm>
          <a:prstGeom prst="rect">
            <a:avLst/>
          </a:prstGeom>
        </p:spPr>
      </p:pic>
      <p:sp>
        <p:nvSpPr>
          <p:cNvPr id="6" name="ZoneTexte 5"/>
          <p:cNvSpPr txBox="1"/>
          <p:nvPr/>
        </p:nvSpPr>
        <p:spPr>
          <a:xfrm>
            <a:off x="283882" y="328706"/>
            <a:ext cx="6977530" cy="707886"/>
          </a:xfrm>
          <a:prstGeom prst="rect">
            <a:avLst/>
          </a:prstGeom>
          <a:noFill/>
        </p:spPr>
        <p:txBody>
          <a:bodyPr wrap="square" rtlCol="0">
            <a:spAutoFit/>
          </a:bodyPr>
          <a:lstStyle/>
          <a:p>
            <a:r>
              <a:rPr lang="fr-FR" sz="4000" dirty="0">
                <a:solidFill>
                  <a:schemeClr val="accent1"/>
                </a:solidFill>
                <a:latin typeface="+mj-lt"/>
              </a:rPr>
              <a:t>Un </a:t>
            </a:r>
            <a:r>
              <a:rPr lang="it-IT" sz="4000" dirty="0">
                <a:solidFill>
                  <a:schemeClr val="accent1"/>
                </a:solidFill>
                <a:latin typeface="+mj-lt"/>
              </a:rPr>
              <a:t>richiamo</a:t>
            </a:r>
            <a:r>
              <a:rPr lang="fr-FR" sz="4000" dirty="0">
                <a:solidFill>
                  <a:schemeClr val="accent1"/>
                </a:solidFill>
                <a:latin typeface="+mj-lt"/>
              </a:rPr>
              <a:t> </a:t>
            </a:r>
            <a:r>
              <a:rPr lang="it-IT" sz="4000" dirty="0">
                <a:solidFill>
                  <a:schemeClr val="accent1"/>
                </a:solidFill>
                <a:latin typeface="+mj-lt"/>
              </a:rPr>
              <a:t>pedagogico</a:t>
            </a:r>
            <a:r>
              <a:rPr lang="mr-IN" sz="4000" dirty="0">
                <a:solidFill>
                  <a:schemeClr val="accent1"/>
                </a:solidFill>
                <a:latin typeface="+mj-lt"/>
              </a:rPr>
              <a:t>…</a:t>
            </a:r>
            <a:endParaRPr lang="fr-FR" sz="4000" dirty="0">
              <a:solidFill>
                <a:schemeClr val="accent1"/>
              </a:solidFill>
              <a:latin typeface="+mj-lt"/>
            </a:endParaRPr>
          </a:p>
        </p:txBody>
      </p:sp>
      <p:sp>
        <p:nvSpPr>
          <p:cNvPr id="7" name="ZoneTexte 6"/>
          <p:cNvSpPr txBox="1"/>
          <p:nvPr/>
        </p:nvSpPr>
        <p:spPr>
          <a:xfrm>
            <a:off x="3772647" y="1370627"/>
            <a:ext cx="4624294" cy="5355313"/>
          </a:xfrm>
          <a:prstGeom prst="rect">
            <a:avLst/>
          </a:prstGeom>
          <a:noFill/>
        </p:spPr>
        <p:txBody>
          <a:bodyPr wrap="square" rtlCol="0">
            <a:spAutoFit/>
          </a:bodyPr>
          <a:lstStyle/>
          <a:p>
            <a:pPr algn="just"/>
            <a:r>
              <a:rPr lang="fr-FR" dirty="0"/>
              <a:t>« Partir d’acquis scientifiques pour les appliquer mécaniquement peut conduire à des cécités, et même à des violence si, insensibles à ce qui se passe, des chercheurs ou des praticiens restent trop enfermés dans leurs certitudes. La relation d’apprentissage et d’accompagnement demande, certes, des connaissances préalables mais également d’être en contact avec ce qui surgit de différent dans une relation pédagogique singulière avec un autre être humain. C’est précisément le lien entre savoirs et positions cliniques qui permet la plupart du temps d’aider à ce qu’un élève dépasse ses difficultés. Un professionnel peut lui proposer de « bons » dispositifs, mais c’est à un élève, accompagné, d’œuvrer pour ne pas rester bloqué, pour cesser de fuir, pour se construire comme sujet. »</a:t>
            </a:r>
          </a:p>
          <a:p>
            <a:pPr algn="r"/>
            <a:r>
              <a:rPr lang="fr-FR" dirty="0"/>
              <a:t>Mireille Cifali</a:t>
            </a:r>
          </a:p>
        </p:txBody>
      </p:sp>
    </p:spTree>
    <p:extLst>
      <p:ext uri="{BB962C8B-B14F-4D97-AF65-F5344CB8AC3E}">
        <p14:creationId xmlns:p14="http://schemas.microsoft.com/office/powerpoint/2010/main" val="2413760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89688" y="967571"/>
            <a:ext cx="7756713" cy="1323439"/>
          </a:xfrm>
          <a:prstGeom prst="rect">
            <a:avLst/>
          </a:prstGeom>
          <a:noFill/>
        </p:spPr>
        <p:txBody>
          <a:bodyPr wrap="square" rtlCol="0">
            <a:spAutoFit/>
          </a:bodyPr>
          <a:lstStyle/>
          <a:p>
            <a:pPr algn="ctr"/>
            <a:r>
              <a:rPr lang="it-IT" sz="4000" dirty="0">
                <a:solidFill>
                  <a:schemeClr val="accent1"/>
                </a:solidFill>
              </a:rPr>
              <a:t>III. Costruire un paradigma per l’Educazione nuova di oggi</a:t>
            </a:r>
          </a:p>
        </p:txBody>
      </p:sp>
      <p:sp>
        <p:nvSpPr>
          <p:cNvPr id="7" name="ZoneTexte 6"/>
          <p:cNvSpPr txBox="1"/>
          <p:nvPr/>
        </p:nvSpPr>
        <p:spPr>
          <a:xfrm>
            <a:off x="1206535" y="3149889"/>
            <a:ext cx="6214442" cy="2246769"/>
          </a:xfrm>
          <a:prstGeom prst="rect">
            <a:avLst/>
          </a:prstGeom>
          <a:noFill/>
        </p:spPr>
        <p:txBody>
          <a:bodyPr wrap="square" rtlCol="0">
            <a:spAutoFit/>
          </a:bodyPr>
          <a:lstStyle/>
          <a:p>
            <a:pPr algn="ctr"/>
            <a:r>
              <a:rPr lang="it-IT" sz="2800" dirty="0"/>
              <a:t>Un paradigma che assume consapevolmente le tre dimensioni  di ogni azione educativa: le finalità, le  conoscenze, i metodi (istituzioni, strumenti, tecniche).</a:t>
            </a:r>
          </a:p>
        </p:txBody>
      </p:sp>
    </p:spTree>
    <p:extLst>
      <p:ext uri="{BB962C8B-B14F-4D97-AF65-F5344CB8AC3E}">
        <p14:creationId xmlns:p14="http://schemas.microsoft.com/office/powerpoint/2010/main" val="85432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6"/>
          <p:cNvSpPr txBox="1">
            <a:spLocks noChangeArrowheads="1"/>
          </p:cNvSpPr>
          <p:nvPr/>
        </p:nvSpPr>
        <p:spPr>
          <a:xfrm>
            <a:off x="571500" y="333923"/>
            <a:ext cx="8001000" cy="9144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2800" dirty="0">
                <a:solidFill>
                  <a:srgbClr val="FFFF00"/>
                </a:solidFill>
                <a:latin typeface="Helvetica" charset="0"/>
                <a:ea typeface="ＤＦＰ行書体" charset="0"/>
                <a:cs typeface="ＤＦＰ行書体" charset="0"/>
              </a:rPr>
              <a:t>Ogni  proposta pedagogica coinvolge tre poli :</a:t>
            </a:r>
          </a:p>
        </p:txBody>
      </p:sp>
      <p:sp>
        <p:nvSpPr>
          <p:cNvPr id="6" name="Rectangle 1027"/>
          <p:cNvSpPr txBox="1">
            <a:spLocks noChangeArrowheads="1"/>
          </p:cNvSpPr>
          <p:nvPr/>
        </p:nvSpPr>
        <p:spPr>
          <a:xfrm>
            <a:off x="137057" y="1521344"/>
            <a:ext cx="3139529" cy="1000299"/>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5400000" scaled="1"/>
          </a:gradFill>
        </p:spPr>
        <p:txBody>
          <a:bodyPr vert="horz" lIns="91440" tIns="45720" rIns="91440" bIns="45720" rtlCol="0" anchor="ctr">
            <a:noAutofit/>
          </a:bodyPr>
          <a:lst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spcBef>
                <a:spcPts val="0"/>
              </a:spcBef>
              <a:buFont typeface="Wingdings" charset="0"/>
              <a:buNone/>
              <a:defRPr/>
            </a:pPr>
            <a:r>
              <a:rPr lang="it-IT" sz="1600" dirty="0">
                <a:latin typeface="Helvetica" charset="0"/>
                <a:ea typeface="ＤＦＰ行書体" charset="0"/>
                <a:cs typeface="ＤＦＰ行書体" charset="0"/>
              </a:rPr>
              <a:t>Po</a:t>
            </a:r>
            <a:r>
              <a:rPr lang="it-IT" altLang="ja-JP" sz="1600" dirty="0">
                <a:latin typeface="Helvetica" charset="0"/>
                <a:ea typeface="ＤＦＰ行書体" charset="0"/>
                <a:cs typeface="ＤＦＰ行書体" charset="0"/>
              </a:rPr>
              <a:t>lo assiologico  </a:t>
            </a:r>
            <a:r>
              <a:rPr lang="it-IT" altLang="ja-JP" sz="1600" dirty="0">
                <a:latin typeface="Helvetica" charset="0"/>
                <a:ea typeface="ＤＦＰ行書体" charset="0"/>
                <a:cs typeface="ＤＦＰ行書体" charset="0"/>
                <a:sym typeface="Wingdings" charset="0"/>
              </a:rPr>
              <a:t> i valori</a:t>
            </a:r>
            <a:endParaRPr lang="it-IT" altLang="ja-JP" sz="1600" dirty="0">
              <a:latin typeface="Helvetica" charset="0"/>
              <a:ea typeface="ＤＦＰ行書体" charset="0"/>
              <a:cs typeface="ＤＦＰ行書体" charset="0"/>
            </a:endParaRPr>
          </a:p>
          <a:p>
            <a:pPr marL="0" indent="0" algn="ctr">
              <a:lnSpc>
                <a:spcPct val="120000"/>
              </a:lnSpc>
              <a:spcBef>
                <a:spcPts val="0"/>
              </a:spcBef>
              <a:buFont typeface="Wingdings" charset="0"/>
              <a:buNone/>
              <a:defRPr/>
            </a:pPr>
            <a:r>
              <a:rPr lang="it-IT" sz="1600" dirty="0">
                <a:latin typeface="Helvetica" charset="0"/>
                <a:ea typeface="ＤＦＰ行書体" charset="0"/>
                <a:cs typeface="ＤＦＰ行書体" charset="0"/>
              </a:rPr>
              <a:t>(Quali rappresentazioni dell’uomo e della società?)</a:t>
            </a:r>
          </a:p>
        </p:txBody>
      </p:sp>
      <p:sp>
        <p:nvSpPr>
          <p:cNvPr id="7" name="Rectangle 1028"/>
          <p:cNvSpPr>
            <a:spLocks noChangeArrowheads="1"/>
          </p:cNvSpPr>
          <p:nvPr/>
        </p:nvSpPr>
        <p:spPr bwMode="auto">
          <a:xfrm>
            <a:off x="2247738" y="4652405"/>
            <a:ext cx="4349282" cy="914400"/>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a:effectLst/>
        </p:spPr>
        <p:txBody>
          <a:bodyPr/>
          <a:lstStyle/>
          <a:p>
            <a:pPr marL="454025" indent="-352425" algn="ctr" eaLnBrk="1" hangingPunct="1">
              <a:spcBef>
                <a:spcPct val="20000"/>
              </a:spcBef>
              <a:buSzPct val="100000"/>
              <a:buFont typeface="Wingdings" charset="0"/>
              <a:buNone/>
              <a:defRPr/>
            </a:pPr>
            <a:r>
              <a:rPr kumimoji="1" lang="it-IT" sz="1600" dirty="0">
                <a:latin typeface="Helvetica" charset="0"/>
                <a:ea typeface="ＤＦＰ行書体" charset="0"/>
                <a:cs typeface="ＤＦＰ行書体" charset="0"/>
              </a:rPr>
              <a:t>Polo prassico</a:t>
            </a:r>
            <a:r>
              <a:rPr kumimoji="1" lang="it-IT" altLang="ja-JP" sz="1600" dirty="0">
                <a:latin typeface="Helvetica" charset="0"/>
                <a:ea typeface="ＤＦＰ行書体" charset="0"/>
                <a:cs typeface="ＤＦＰ行書体" charset="0"/>
              </a:rPr>
              <a:t> </a:t>
            </a:r>
            <a:r>
              <a:rPr kumimoji="1" lang="it-IT" altLang="ja-JP" sz="1600" dirty="0">
                <a:latin typeface="Helvetica" charset="0"/>
                <a:ea typeface="ＤＦＰ行書体" charset="0"/>
                <a:cs typeface="ＤＦＰ行書体" charset="0"/>
                <a:sym typeface="Wingdings" charset="0"/>
              </a:rPr>
              <a:t> gli strumenti</a:t>
            </a:r>
            <a:endParaRPr kumimoji="1" lang="it-IT" altLang="ja-JP" sz="1600" dirty="0">
              <a:latin typeface="Helvetica" charset="0"/>
              <a:ea typeface="ＤＦＰ行書体" charset="0"/>
              <a:cs typeface="ＤＦＰ行書体" charset="0"/>
            </a:endParaRPr>
          </a:p>
          <a:p>
            <a:pPr marL="454025" indent="-352425" algn="ctr" eaLnBrk="1" hangingPunct="1">
              <a:spcBef>
                <a:spcPct val="20000"/>
              </a:spcBef>
              <a:buSzPct val="100000"/>
              <a:buFont typeface="Wingdings" charset="0"/>
              <a:buNone/>
              <a:defRPr/>
            </a:pPr>
            <a:r>
              <a:rPr kumimoji="1" lang="it-IT" altLang="ja-JP" sz="1600" dirty="0">
                <a:latin typeface="Helvetica" charset="0"/>
                <a:ea typeface="ＤＦＰ行書体" charset="0"/>
                <a:cs typeface="ＤＦＰ行書体" charset="0"/>
              </a:rPr>
              <a:t>(Quali istituzioni ? Quali metodi? Quali tecniche ?)</a:t>
            </a:r>
          </a:p>
          <a:p>
            <a:pPr marL="454025" indent="-352425" algn="ctr" eaLnBrk="1" hangingPunct="1">
              <a:spcBef>
                <a:spcPct val="20000"/>
              </a:spcBef>
              <a:buSzPct val="100000"/>
              <a:buFont typeface="Wingdings" charset="0"/>
              <a:buNone/>
              <a:defRPr/>
            </a:pPr>
            <a:endParaRPr kumimoji="1" lang="it-IT" sz="2400" dirty="0">
              <a:latin typeface="Helvetica" charset="0"/>
              <a:ea typeface="ＤＦＰ行書体" charset="0"/>
              <a:cs typeface="ＤＦＰ行書体" charset="0"/>
            </a:endParaRPr>
          </a:p>
        </p:txBody>
      </p:sp>
      <p:sp>
        <p:nvSpPr>
          <p:cNvPr id="8" name="Rectangle 1029"/>
          <p:cNvSpPr>
            <a:spLocks noChangeArrowheads="1"/>
          </p:cNvSpPr>
          <p:nvPr/>
        </p:nvSpPr>
        <p:spPr bwMode="auto">
          <a:xfrm>
            <a:off x="5486400" y="1392336"/>
            <a:ext cx="3276600" cy="1129308"/>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a:effectLst/>
        </p:spPr>
        <p:txBody>
          <a:bodyPr/>
          <a:lstStyle/>
          <a:p>
            <a:pPr algn="ctr" eaLnBrk="1" hangingPunct="1">
              <a:buSzPct val="100000"/>
              <a:buFont typeface="Wingdings" charset="0"/>
              <a:buNone/>
              <a:defRPr/>
            </a:pPr>
            <a:r>
              <a:rPr kumimoji="1" lang="it-IT" sz="1600" dirty="0">
                <a:latin typeface="Helvetica" charset="0"/>
                <a:ea typeface="ＤＦＰ行書体" charset="0"/>
                <a:cs typeface="ＤＦＰ行書体" charset="0"/>
              </a:rPr>
              <a:t>Polo epistemologico</a:t>
            </a:r>
            <a:r>
              <a:rPr kumimoji="1" lang="it-IT" altLang="ja-JP" sz="1600" dirty="0">
                <a:latin typeface="Helvetica" charset="0"/>
                <a:ea typeface="ＤＦＰ行書体" charset="0"/>
                <a:cs typeface="ＤＦＰ行書体" charset="0"/>
              </a:rPr>
              <a:t> </a:t>
            </a:r>
            <a:r>
              <a:rPr kumimoji="1" lang="it-IT" altLang="ja-JP" sz="1600" dirty="0">
                <a:latin typeface="Helvetica" charset="0"/>
                <a:ea typeface="ＤＦＰ行書体" charset="0"/>
                <a:cs typeface="ＤＦＰ行書体" charset="0"/>
                <a:sym typeface="Wingdings" charset="0"/>
              </a:rPr>
              <a:t> i supporti</a:t>
            </a:r>
            <a:endParaRPr kumimoji="1" lang="it-IT" altLang="ja-JP" sz="1600" dirty="0">
              <a:latin typeface="Helvetica" charset="0"/>
              <a:ea typeface="ＤＦＰ行書体" charset="0"/>
              <a:cs typeface="ＤＦＰ行書体" charset="0"/>
            </a:endParaRPr>
          </a:p>
          <a:p>
            <a:pPr algn="ctr" eaLnBrk="1" hangingPunct="1">
              <a:buSzPct val="100000"/>
              <a:buFont typeface="Wingdings" charset="0"/>
              <a:buNone/>
              <a:defRPr/>
            </a:pPr>
            <a:r>
              <a:rPr kumimoji="1" lang="it-IT" sz="1600" dirty="0">
                <a:latin typeface="Helvetica" charset="0"/>
                <a:ea typeface="ＤＦＰ行書体" charset="0"/>
                <a:cs typeface="ＤＦＰ行書体" charset="0"/>
              </a:rPr>
              <a:t>(Quali conoscenze privilegiare? A danno di quali altre conoscenze?)</a:t>
            </a:r>
          </a:p>
        </p:txBody>
      </p:sp>
      <p:sp>
        <p:nvSpPr>
          <p:cNvPr id="9" name="Line 1034"/>
          <p:cNvSpPr>
            <a:spLocks noChangeShapeType="1"/>
          </p:cNvSpPr>
          <p:nvPr/>
        </p:nvSpPr>
        <p:spPr bwMode="auto">
          <a:xfrm>
            <a:off x="1996543" y="2476458"/>
            <a:ext cx="1066800" cy="205740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it-IT" dirty="0"/>
          </a:p>
        </p:txBody>
      </p:sp>
      <p:sp>
        <p:nvSpPr>
          <p:cNvPr id="10" name="Line 1035"/>
          <p:cNvSpPr>
            <a:spLocks noChangeShapeType="1"/>
          </p:cNvSpPr>
          <p:nvPr/>
        </p:nvSpPr>
        <p:spPr bwMode="auto">
          <a:xfrm>
            <a:off x="3429000" y="1841739"/>
            <a:ext cx="1905000" cy="30480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it-IT" dirty="0"/>
          </a:p>
        </p:txBody>
      </p:sp>
      <p:sp>
        <p:nvSpPr>
          <p:cNvPr id="11" name="Line 1036"/>
          <p:cNvSpPr>
            <a:spLocks noChangeShapeType="1"/>
          </p:cNvSpPr>
          <p:nvPr/>
        </p:nvSpPr>
        <p:spPr bwMode="auto">
          <a:xfrm flipH="1">
            <a:off x="5486400" y="2705058"/>
            <a:ext cx="1981200" cy="182880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it-IT" dirty="0"/>
          </a:p>
        </p:txBody>
      </p:sp>
      <p:sp>
        <p:nvSpPr>
          <p:cNvPr id="12" name="AutoShape 1038"/>
          <p:cNvSpPr>
            <a:spLocks noChangeArrowheads="1"/>
          </p:cNvSpPr>
          <p:nvPr/>
        </p:nvSpPr>
        <p:spPr bwMode="auto">
          <a:xfrm rot="3792467">
            <a:off x="3432175" y="2286675"/>
            <a:ext cx="2366963" cy="1804987"/>
          </a:xfrm>
          <a:prstGeom prst="triangle">
            <a:avLst>
              <a:gd name="adj" fmla="val 50000"/>
            </a:avLst>
          </a:prstGeom>
          <a:noFill/>
          <a:ln w="381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it-IT" dirty="0"/>
          </a:p>
        </p:txBody>
      </p:sp>
      <p:sp>
        <p:nvSpPr>
          <p:cNvPr id="13" name="Text Box 1039"/>
          <p:cNvSpPr txBox="1">
            <a:spLocks noChangeArrowheads="1"/>
          </p:cNvSpPr>
          <p:nvPr/>
        </p:nvSpPr>
        <p:spPr bwMode="auto">
          <a:xfrm>
            <a:off x="3657600" y="2924133"/>
            <a:ext cx="1447800"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it-IT" sz="1600" dirty="0"/>
              <a:t>Modello pedagogico</a:t>
            </a:r>
            <a:endParaRPr lang="it-IT" dirty="0"/>
          </a:p>
        </p:txBody>
      </p:sp>
      <p:sp>
        <p:nvSpPr>
          <p:cNvPr id="14" name="ZoneTexte 13"/>
          <p:cNvSpPr txBox="1"/>
          <p:nvPr/>
        </p:nvSpPr>
        <p:spPr>
          <a:xfrm>
            <a:off x="0" y="5704511"/>
            <a:ext cx="8915400" cy="707886"/>
          </a:xfrm>
          <a:prstGeom prst="rect">
            <a:avLst/>
          </a:prstGeom>
          <a:noFill/>
        </p:spPr>
        <p:txBody>
          <a:bodyPr wrap="square" rtlCol="0">
            <a:spAutoFit/>
          </a:bodyPr>
          <a:lstStyle/>
          <a:p>
            <a:pPr algn="ctr"/>
            <a:r>
              <a:rPr lang="it-IT" sz="2000" dirty="0"/>
              <a:t>Questi elementi eterogenei non  si possono amalgamare né si è sicuri </a:t>
            </a:r>
            <a:r>
              <a:rPr lang="it-IT" sz="2000" i="1" dirty="0"/>
              <a:t>a priori  </a:t>
            </a:r>
            <a:r>
              <a:rPr lang="it-IT" sz="2000" dirty="0"/>
              <a:t>della loro coerenza reciproca: per questa ragione, la pedagogia è sempre  «incompiuta».</a:t>
            </a:r>
          </a:p>
        </p:txBody>
      </p:sp>
    </p:spTree>
    <p:extLst>
      <p:ext uri="{BB962C8B-B14F-4D97-AF65-F5344CB8AC3E}">
        <p14:creationId xmlns:p14="http://schemas.microsoft.com/office/powerpoint/2010/main" val="301527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7" grpId="0" build="p" animBg="1"/>
      <p:bldP spid="8" grpId="0" build="p" animBg="1"/>
      <p:bldP spid="9" grpId="0" animBg="1"/>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er 15"/>
          <p:cNvGrpSpPr>
            <a:grpSpLocks/>
          </p:cNvGrpSpPr>
          <p:nvPr/>
        </p:nvGrpSpPr>
        <p:grpSpPr bwMode="auto">
          <a:xfrm>
            <a:off x="825471" y="2327811"/>
            <a:ext cx="2254250" cy="1127125"/>
            <a:chOff x="2759050" y="0"/>
            <a:chExt cx="2254299" cy="1127149"/>
          </a:xfrm>
        </p:grpSpPr>
        <p:sp>
          <p:nvSpPr>
            <p:cNvPr id="32" name="Rectangle à coins arrondis 31"/>
            <p:cNvSpPr/>
            <p:nvPr/>
          </p:nvSpPr>
          <p:spPr>
            <a:xfrm>
              <a:off x="2759050" y="0"/>
              <a:ext cx="2254299" cy="1127149"/>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33" name="Rectangle 32"/>
            <p:cNvSpPr/>
            <p:nvPr/>
          </p:nvSpPr>
          <p:spPr>
            <a:xfrm>
              <a:off x="2792389" y="33339"/>
              <a:ext cx="2187623" cy="1060473"/>
            </a:xfrm>
            <a:prstGeom prst="rect">
              <a:avLst/>
            </a:prstGeom>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it-IT" sz="2800" dirty="0">
                  <a:solidFill>
                    <a:schemeClr val="bg1"/>
                  </a:solidFill>
                </a:rPr>
                <a:t>Polo assiologico </a:t>
              </a:r>
              <a:r>
                <a:rPr lang="it-IT" sz="2000" dirty="0">
                  <a:solidFill>
                    <a:schemeClr val="bg1"/>
                  </a:solidFill>
                </a:rPr>
                <a:t>(finalità)</a:t>
              </a:r>
            </a:p>
          </p:txBody>
        </p:sp>
      </p:grpSp>
      <p:grpSp>
        <p:nvGrpSpPr>
          <p:cNvPr id="17" name="Grouper 16"/>
          <p:cNvGrpSpPr>
            <a:grpSpLocks/>
          </p:cNvGrpSpPr>
          <p:nvPr/>
        </p:nvGrpSpPr>
        <p:grpSpPr bwMode="auto">
          <a:xfrm>
            <a:off x="3001638" y="3776632"/>
            <a:ext cx="393700" cy="1173162"/>
            <a:chOff x="4619122" y="1588632"/>
            <a:chExt cx="394502" cy="1173116"/>
          </a:xfrm>
        </p:grpSpPr>
        <p:sp>
          <p:nvSpPr>
            <p:cNvPr id="30" name="Double flèche horizontale 29"/>
            <p:cNvSpPr/>
            <p:nvPr/>
          </p:nvSpPr>
          <p:spPr>
            <a:xfrm rot="3600468">
              <a:off x="4229815" y="1977939"/>
              <a:ext cx="1173116" cy="394502"/>
            </a:xfrm>
            <a:prstGeom prst="leftRightArrow">
              <a:avLst>
                <a:gd name="adj1" fmla="val 60000"/>
                <a:gd name="adj2" fmla="val 50000"/>
              </a:avLst>
            </a:pr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31" name="Double flèche horizontale 6"/>
            <p:cNvSpPr/>
            <p:nvPr/>
          </p:nvSpPr>
          <p:spPr>
            <a:xfrm rot="3600468">
              <a:off x="4348872" y="2057476"/>
              <a:ext cx="935001" cy="235429"/>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711200">
                <a:lnSpc>
                  <a:spcPct val="90000"/>
                </a:lnSpc>
                <a:spcAft>
                  <a:spcPct val="35000"/>
                </a:spcAft>
                <a:defRPr/>
              </a:pPr>
              <a:endParaRPr lang="it-IT" sz="1600" dirty="0"/>
            </a:p>
          </p:txBody>
        </p:sp>
      </p:grpSp>
      <p:sp>
        <p:nvSpPr>
          <p:cNvPr id="28" name="Rectangle à coins arrondis 27"/>
          <p:cNvSpPr/>
          <p:nvPr/>
        </p:nvSpPr>
        <p:spPr bwMode="auto">
          <a:xfrm>
            <a:off x="5761245" y="2371589"/>
            <a:ext cx="3000375" cy="127960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nvGrpSpPr>
          <p:cNvPr id="19" name="Grouper 18"/>
          <p:cNvGrpSpPr>
            <a:grpSpLocks/>
          </p:cNvGrpSpPr>
          <p:nvPr/>
        </p:nvGrpSpPr>
        <p:grpSpPr bwMode="auto">
          <a:xfrm>
            <a:off x="3797726" y="2811999"/>
            <a:ext cx="1173162" cy="395287"/>
            <a:chOff x="3299641" y="3589554"/>
            <a:chExt cx="1173116" cy="394502"/>
          </a:xfrm>
        </p:grpSpPr>
        <p:sp>
          <p:nvSpPr>
            <p:cNvPr id="26" name="Double flèche horizontale 25"/>
            <p:cNvSpPr/>
            <p:nvPr/>
          </p:nvSpPr>
          <p:spPr>
            <a:xfrm rot="10800000">
              <a:off x="3299641" y="3589554"/>
              <a:ext cx="1173116" cy="394502"/>
            </a:xfrm>
            <a:prstGeom prst="leftRightArrow">
              <a:avLst>
                <a:gd name="adj1" fmla="val 60000"/>
                <a:gd name="adj2" fmla="val 50000"/>
              </a:avLst>
            </a:pr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27" name="Double flèche horizontale 10"/>
            <p:cNvSpPr/>
            <p:nvPr/>
          </p:nvSpPr>
          <p:spPr>
            <a:xfrm rot="21600000">
              <a:off x="3418698" y="3668771"/>
              <a:ext cx="935001" cy="236067"/>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711200">
                <a:lnSpc>
                  <a:spcPct val="90000"/>
                </a:lnSpc>
                <a:spcAft>
                  <a:spcPct val="35000"/>
                </a:spcAft>
                <a:defRPr/>
              </a:pPr>
              <a:endParaRPr lang="it-IT" sz="1600" dirty="0"/>
            </a:p>
          </p:txBody>
        </p:sp>
      </p:grpSp>
      <p:grpSp>
        <p:nvGrpSpPr>
          <p:cNvPr id="20" name="Grouper 19"/>
          <p:cNvGrpSpPr>
            <a:grpSpLocks/>
          </p:cNvGrpSpPr>
          <p:nvPr/>
        </p:nvGrpSpPr>
        <p:grpSpPr bwMode="auto">
          <a:xfrm>
            <a:off x="3198488" y="5087386"/>
            <a:ext cx="2897512" cy="1634089"/>
            <a:chOff x="898702" y="3223231"/>
            <a:chExt cx="2254299" cy="1127149"/>
          </a:xfrm>
        </p:grpSpPr>
        <p:sp>
          <p:nvSpPr>
            <p:cNvPr id="24" name="Rectangle à coins arrondis 23"/>
            <p:cNvSpPr/>
            <p:nvPr/>
          </p:nvSpPr>
          <p:spPr>
            <a:xfrm>
              <a:off x="898702" y="3223231"/>
              <a:ext cx="2254299" cy="1127149"/>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5" name="Rectangle 24"/>
            <p:cNvSpPr/>
            <p:nvPr/>
          </p:nvSpPr>
          <p:spPr>
            <a:xfrm>
              <a:off x="932040" y="3256570"/>
              <a:ext cx="2187623" cy="1060473"/>
            </a:xfrm>
            <a:prstGeom prst="rect">
              <a:avLst/>
            </a:prstGeom>
          </p:spPr>
          <p:style>
            <a:lnRef idx="0">
              <a:scrgbClr r="0" g="0" b="0"/>
            </a:lnRef>
            <a:fillRef idx="0">
              <a:scrgbClr r="0" g="0" b="0"/>
            </a:fillRef>
            <a:effectRef idx="0">
              <a:scrgbClr r="0" g="0" b="0"/>
            </a:effectRef>
            <a:fontRef idx="minor">
              <a:schemeClr val="lt1"/>
            </a:fontRef>
          </p:style>
          <p:txBody>
            <a:bodyPr lIns="68580" tIns="68580" rIns="68580" bIns="68580" spcCol="1270" anchor="ctr"/>
            <a:lstStyle/>
            <a:p>
              <a:pPr algn="ctr" defTabSz="800100">
                <a:lnSpc>
                  <a:spcPct val="90000"/>
                </a:lnSpc>
                <a:spcAft>
                  <a:spcPct val="35000"/>
                </a:spcAft>
                <a:defRPr/>
              </a:pPr>
              <a:r>
                <a:rPr lang="it-IT" sz="2800" dirty="0">
                  <a:solidFill>
                    <a:schemeClr val="bg1"/>
                  </a:solidFill>
                </a:rPr>
                <a:t>Polo prassico </a:t>
              </a:r>
              <a:r>
                <a:rPr lang="it-IT" dirty="0">
                  <a:solidFill>
                    <a:schemeClr val="bg1"/>
                  </a:solidFill>
                </a:rPr>
                <a:t>(istituzioni, dispositivi, situazioni, strumenti, ecc.)</a:t>
              </a:r>
            </a:p>
          </p:txBody>
        </p:sp>
      </p:grpSp>
      <p:grpSp>
        <p:nvGrpSpPr>
          <p:cNvPr id="21" name="Grouper 20"/>
          <p:cNvGrpSpPr>
            <a:grpSpLocks/>
          </p:cNvGrpSpPr>
          <p:nvPr/>
        </p:nvGrpSpPr>
        <p:grpSpPr bwMode="auto">
          <a:xfrm rot="21339275">
            <a:off x="5564394" y="3749219"/>
            <a:ext cx="393700" cy="1173163"/>
            <a:chOff x="2758774" y="1588632"/>
            <a:chExt cx="394502" cy="1173116"/>
          </a:xfrm>
        </p:grpSpPr>
        <p:sp>
          <p:nvSpPr>
            <p:cNvPr id="22" name="Double flèche horizontale 21"/>
            <p:cNvSpPr/>
            <p:nvPr/>
          </p:nvSpPr>
          <p:spPr>
            <a:xfrm rot="17999532">
              <a:off x="2369466" y="1977939"/>
              <a:ext cx="1173116" cy="394502"/>
            </a:xfrm>
            <a:prstGeom prst="leftRightArrow">
              <a:avLst>
                <a:gd name="adj1" fmla="val 60000"/>
                <a:gd name="adj2" fmla="val 50000"/>
              </a:avLst>
            </a:pr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23" name="Double flèche horizontale 14"/>
            <p:cNvSpPr/>
            <p:nvPr/>
          </p:nvSpPr>
          <p:spPr>
            <a:xfrm rot="17999532">
              <a:off x="2488525" y="2057476"/>
              <a:ext cx="935000" cy="235429"/>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711200">
                <a:lnSpc>
                  <a:spcPct val="90000"/>
                </a:lnSpc>
                <a:spcAft>
                  <a:spcPct val="35000"/>
                </a:spcAft>
                <a:defRPr/>
              </a:pPr>
              <a:endParaRPr lang="it-IT" sz="1600" dirty="0"/>
            </a:p>
          </p:txBody>
        </p:sp>
      </p:grpSp>
      <p:sp>
        <p:nvSpPr>
          <p:cNvPr id="34" name="ZoneTexte 33"/>
          <p:cNvSpPr txBox="1"/>
          <p:nvPr/>
        </p:nvSpPr>
        <p:spPr>
          <a:xfrm>
            <a:off x="1125051" y="4348722"/>
            <a:ext cx="1609725" cy="147732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it-IT" dirty="0"/>
              <a:t>Assiologia + prassi senza supporti = dogmatismo ideologico</a:t>
            </a:r>
          </a:p>
        </p:txBody>
      </p:sp>
      <p:sp>
        <p:nvSpPr>
          <p:cNvPr id="35" name="ZoneTexte 34"/>
          <p:cNvSpPr txBox="1"/>
          <p:nvPr/>
        </p:nvSpPr>
        <p:spPr>
          <a:xfrm>
            <a:off x="3533937" y="1304573"/>
            <a:ext cx="1609725" cy="1200329"/>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it-IT" dirty="0"/>
              <a:t>Assiologia + scienza senza prassi = impotenza</a:t>
            </a:r>
          </a:p>
        </p:txBody>
      </p:sp>
      <p:sp>
        <p:nvSpPr>
          <p:cNvPr id="36" name="ZoneTexte 35"/>
          <p:cNvSpPr txBox="1"/>
          <p:nvPr/>
        </p:nvSpPr>
        <p:spPr>
          <a:xfrm>
            <a:off x="6814654" y="4487311"/>
            <a:ext cx="1609725" cy="1200329"/>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it-IT" dirty="0"/>
              <a:t>Prassi + scienza senza finalità = accecamento</a:t>
            </a:r>
          </a:p>
        </p:txBody>
      </p:sp>
      <p:sp>
        <p:nvSpPr>
          <p:cNvPr id="3" name="ZoneTexte 2"/>
          <p:cNvSpPr txBox="1"/>
          <p:nvPr/>
        </p:nvSpPr>
        <p:spPr>
          <a:xfrm>
            <a:off x="5761245" y="2325455"/>
            <a:ext cx="2963851" cy="1231106"/>
          </a:xfrm>
          <a:prstGeom prst="rect">
            <a:avLst/>
          </a:prstGeom>
          <a:noFill/>
          <a:ln>
            <a:noFill/>
          </a:ln>
        </p:spPr>
        <p:txBody>
          <a:bodyPr wrap="square" rtlCol="0">
            <a:spAutoFit/>
          </a:bodyPr>
          <a:lstStyle/>
          <a:p>
            <a:pPr algn="ctr"/>
            <a:r>
              <a:rPr lang="it-IT" sz="2800" dirty="0">
                <a:solidFill>
                  <a:schemeClr val="bg1"/>
                </a:solidFill>
              </a:rPr>
              <a:t>Polo epistemologico </a:t>
            </a:r>
            <a:r>
              <a:rPr lang="it-IT" dirty="0">
                <a:solidFill>
                  <a:schemeClr val="bg1"/>
                </a:solidFill>
              </a:rPr>
              <a:t>(supporti scientifici) </a:t>
            </a:r>
          </a:p>
        </p:txBody>
      </p:sp>
      <p:sp>
        <p:nvSpPr>
          <p:cNvPr id="4" name="ZoneTexte 3"/>
          <p:cNvSpPr txBox="1"/>
          <p:nvPr/>
        </p:nvSpPr>
        <p:spPr>
          <a:xfrm>
            <a:off x="15875" y="220971"/>
            <a:ext cx="9144000" cy="1384995"/>
          </a:xfrm>
          <a:prstGeom prst="rect">
            <a:avLst/>
          </a:prstGeom>
          <a:noFill/>
        </p:spPr>
        <p:txBody>
          <a:bodyPr wrap="square" rtlCol="0">
            <a:spAutoFit/>
          </a:bodyPr>
          <a:lstStyle/>
          <a:p>
            <a:pPr algn="ctr"/>
            <a:r>
              <a:rPr lang="it-IT" sz="2800" dirty="0">
                <a:solidFill>
                  <a:schemeClr val="accent1"/>
                </a:solidFill>
                <a:latin typeface="Helvetica" charset="0"/>
                <a:ea typeface="ＤＦＰ行書体" charset="0"/>
                <a:cs typeface="ＤＦＰ行書体" charset="0"/>
              </a:rPr>
              <a:t>L’assenza di uno dei poli compromette la possibilità di pensare  e di agire lucidamente in campo educativo : </a:t>
            </a:r>
          </a:p>
          <a:p>
            <a:pPr algn="ctr"/>
            <a:endParaRPr lang="it-IT" sz="2800" dirty="0"/>
          </a:p>
        </p:txBody>
      </p:sp>
    </p:spTree>
    <p:extLst>
      <p:ext uri="{BB962C8B-B14F-4D97-AF65-F5344CB8AC3E}">
        <p14:creationId xmlns:p14="http://schemas.microsoft.com/office/powerpoint/2010/main" val="3137826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75" y="250825"/>
            <a:ext cx="8778875" cy="1143000"/>
          </a:xfrm>
        </p:spPr>
        <p:txBody>
          <a:bodyPr>
            <a:noAutofit/>
          </a:bodyPr>
          <a:lstStyle/>
          <a:p>
            <a:r>
              <a:rPr lang="it-IT" sz="2800" dirty="0">
                <a:solidFill>
                  <a:schemeClr val="accent1"/>
                </a:solidFill>
                <a:latin typeface="Helvetica" charset="0"/>
                <a:ea typeface="ＤＦＰ行書体" charset="0"/>
                <a:cs typeface="ＤＦＰ行書体" charset="0"/>
              </a:rPr>
              <a:t>I tre poli di ogni modello pedagogico evolvono   ridisegnando nuovi modelli : </a:t>
            </a:r>
            <a:br>
              <a:rPr lang="it-IT" sz="2800" dirty="0"/>
            </a:br>
            <a:endParaRPr lang="it-IT" sz="2400" dirty="0"/>
          </a:p>
        </p:txBody>
      </p:sp>
      <p:sp>
        <p:nvSpPr>
          <p:cNvPr id="3" name="Espace réservé du contenu 2"/>
          <p:cNvSpPr>
            <a:spLocks noGrp="1"/>
          </p:cNvSpPr>
          <p:nvPr>
            <p:ph idx="1"/>
          </p:nvPr>
        </p:nvSpPr>
        <p:spPr>
          <a:xfrm>
            <a:off x="457200" y="1660525"/>
            <a:ext cx="8229600" cy="4525963"/>
          </a:xfrm>
        </p:spPr>
        <p:txBody>
          <a:bodyPr>
            <a:normAutofit fontScale="92500" lnSpcReduction="10000"/>
          </a:bodyPr>
          <a:lstStyle/>
          <a:p>
            <a:pPr algn="just">
              <a:lnSpc>
                <a:spcPct val="100000"/>
              </a:lnSpc>
            </a:pPr>
            <a:r>
              <a:rPr lang="it-IT" b="1" i="1" dirty="0"/>
              <a:t>Le finalità dell’educazione</a:t>
            </a:r>
            <a:r>
              <a:rPr lang="it-IT" dirty="0"/>
              <a:t>, una volta immobili e predefinite (come nelle società olistiche), sono ora plurali: siamo alla ricerca di un’unità che non ci imponga di rinunciare alle nostre individualità.</a:t>
            </a:r>
          </a:p>
          <a:p>
            <a:pPr algn="just">
              <a:lnSpc>
                <a:spcPct val="100000"/>
              </a:lnSpc>
            </a:pPr>
            <a:r>
              <a:rPr lang="it-IT" b="1" i="1" dirty="0"/>
              <a:t>I supporti scientifici </a:t>
            </a:r>
            <a:r>
              <a:rPr lang="it-IT" dirty="0"/>
              <a:t>si sono arricchiti, ma i nuovi non sostituiscono i precedenti (il costruttivismo non rende inutile la psicoanalisi, le  neuroscienze non rendono  obsoleto il costruttivismo).</a:t>
            </a:r>
          </a:p>
          <a:p>
            <a:pPr algn="just">
              <a:lnSpc>
                <a:spcPct val="100000"/>
              </a:lnSpc>
            </a:pPr>
            <a:r>
              <a:rPr lang="it-IT" dirty="0"/>
              <a:t>Si impongono </a:t>
            </a:r>
            <a:r>
              <a:rPr lang="it-IT" b="1" i="1" dirty="0"/>
              <a:t>nuovi strumenti</a:t>
            </a:r>
            <a:r>
              <a:rPr lang="it-IT" dirty="0"/>
              <a:t> (oggi il digitale) che interrogano la coerenza dei modelli utilizzati.</a:t>
            </a:r>
          </a:p>
        </p:txBody>
      </p:sp>
    </p:spTree>
    <p:extLst>
      <p:ext uri="{BB962C8B-B14F-4D97-AF65-F5344CB8AC3E}">
        <p14:creationId xmlns:p14="http://schemas.microsoft.com/office/powerpoint/2010/main" val="3950915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403666"/>
          </a:xfrm>
        </p:spPr>
        <p:txBody>
          <a:bodyPr>
            <a:noAutofit/>
          </a:bodyPr>
          <a:lstStyle/>
          <a:p>
            <a:r>
              <a:rPr lang="it-IT" sz="4400" dirty="0">
                <a:solidFill>
                  <a:schemeClr val="accent1"/>
                </a:solidFill>
              </a:rPr>
              <a:t>Introduzione: che cos’è la pedagogia?</a:t>
            </a:r>
          </a:p>
        </p:txBody>
      </p:sp>
      <p:sp>
        <p:nvSpPr>
          <p:cNvPr id="3" name="Espace réservé du contenu 2"/>
          <p:cNvSpPr>
            <a:spLocks noGrp="1"/>
          </p:cNvSpPr>
          <p:nvPr>
            <p:ph idx="1"/>
          </p:nvPr>
        </p:nvSpPr>
        <p:spPr>
          <a:xfrm>
            <a:off x="181444" y="1542058"/>
            <a:ext cx="8505356" cy="4824367"/>
          </a:xfrm>
        </p:spPr>
        <p:txBody>
          <a:bodyPr>
            <a:normAutofit fontScale="92500" lnSpcReduction="20000"/>
          </a:bodyPr>
          <a:lstStyle/>
          <a:p>
            <a:pPr marL="0" indent="0" algn="just">
              <a:lnSpc>
                <a:spcPct val="110000"/>
              </a:lnSpc>
              <a:buNone/>
            </a:pPr>
            <a:r>
              <a:rPr lang="it-IT" dirty="0"/>
              <a:t>- Dal punto di vista antropologico, è l’azione educativa, che riguarda la «condizione umana». Questa azione cerca di conciliare due principi: </a:t>
            </a:r>
          </a:p>
          <a:p>
            <a:pPr lvl="1">
              <a:lnSpc>
                <a:spcPct val="110000"/>
              </a:lnSpc>
              <a:buFont typeface="Wingdings" charset="2"/>
              <a:buChar char="ü"/>
            </a:pPr>
            <a:r>
              <a:rPr lang="it-IT" dirty="0"/>
              <a:t> Trasmettere è un dovere…</a:t>
            </a:r>
          </a:p>
          <a:p>
            <a:pPr lvl="1">
              <a:lnSpc>
                <a:spcPct val="110000"/>
              </a:lnSpc>
              <a:buFont typeface="Wingdings" charset="2"/>
              <a:buChar char="ü"/>
            </a:pPr>
            <a:r>
              <a:rPr lang="it-IT" dirty="0"/>
              <a:t> Nessuno può imparare, svilupparsi, crescere al posto di qualcun altro … «L’istruzione è obbligatoria, ma l’apprendimento non si può ordinare.»  Marguerite Duras, </a:t>
            </a:r>
            <a:r>
              <a:rPr lang="it-IT" i="1" dirty="0"/>
              <a:t>La pluie d’été</a:t>
            </a:r>
          </a:p>
          <a:p>
            <a:pPr marL="0" indent="0" algn="just">
              <a:lnSpc>
                <a:spcPct val="110000"/>
              </a:lnSpc>
              <a:buNone/>
            </a:pPr>
            <a:r>
              <a:rPr lang="it-IT" dirty="0"/>
              <a:t>- Dal punto di vista storico, è lo sforzo degli attori sociali di coniugare un progetto e le pratiche conseguenti, finalità e modalità. </a:t>
            </a:r>
          </a:p>
        </p:txBody>
      </p:sp>
    </p:spTree>
    <p:extLst>
      <p:ext uri="{BB962C8B-B14F-4D97-AF65-F5344CB8AC3E}">
        <p14:creationId xmlns:p14="http://schemas.microsoft.com/office/powerpoint/2010/main" val="267365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457200" y="92075"/>
            <a:ext cx="8229600" cy="1143000"/>
          </a:xfrm>
        </p:spPr>
        <p:txBody>
          <a:bodyPr>
            <a:normAutofit fontScale="90000"/>
          </a:bodyPr>
          <a:lstStyle/>
          <a:p>
            <a:r>
              <a:rPr lang="it-IT" dirty="0">
                <a:solidFill>
                  <a:schemeClr val="accent1"/>
                </a:solidFill>
              </a:rPr>
              <a:t>II – Quale modello pedagogico  adatto all’oggi ? </a:t>
            </a:r>
          </a:p>
        </p:txBody>
      </p:sp>
      <p:sp>
        <p:nvSpPr>
          <p:cNvPr id="6" name="Espace réservé du numéro de diapositive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F28FB93-0A08-4E7D-8E63-9EFA29F1E093}" type="slidenum">
              <a:rPr lang="it-IT" smtClean="0"/>
              <a:pPr/>
              <a:t>20</a:t>
            </a:fld>
            <a:endParaRPr lang="it-IT" dirty="0"/>
          </a:p>
        </p:txBody>
      </p:sp>
      <p:sp>
        <p:nvSpPr>
          <p:cNvPr id="7" name="Espace réservé du numéro de diapositive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F28FB93-0A08-4E7D-8E63-9EFA29F1E093}" type="slidenum">
              <a:rPr lang="it-IT" smtClean="0"/>
              <a:pPr/>
              <a:t>20</a:t>
            </a:fld>
            <a:endParaRPr lang="it-IT" dirty="0"/>
          </a:p>
        </p:txBody>
      </p:sp>
      <p:sp>
        <p:nvSpPr>
          <p:cNvPr id="8" name="Rectangle 1027"/>
          <p:cNvSpPr txBox="1">
            <a:spLocks noChangeArrowheads="1"/>
          </p:cNvSpPr>
          <p:nvPr/>
        </p:nvSpPr>
        <p:spPr>
          <a:xfrm>
            <a:off x="139699" y="1857837"/>
            <a:ext cx="3051175" cy="1904537"/>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5400000" scaled="1"/>
          </a:gradFill>
        </p:spPr>
        <p:txBody>
          <a:bodyPr vert="horz" lIns="91440" tIns="45720" rIns="91440" bIns="45720" rtlCol="0" anchor="ctr">
            <a:normAutofit fontScale="70000" lnSpcReduction="20000"/>
          </a:bodyPr>
          <a:lst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spcBef>
                <a:spcPts val="0"/>
              </a:spcBef>
              <a:buFont typeface="Wingdings" charset="0"/>
              <a:buNone/>
              <a:defRPr/>
            </a:pPr>
            <a:r>
              <a:rPr lang="it-IT" sz="2400" b="1" i="1" dirty="0">
                <a:latin typeface="Helvetica" charset="0"/>
                <a:ea typeface="ＤＦＰ行書体" charset="0"/>
                <a:cs typeface="ＤＦＰ行書体" charset="0"/>
              </a:rPr>
              <a:t>   </a:t>
            </a:r>
            <a:r>
              <a:rPr lang="it-IT" sz="2600" b="1" i="1" dirty="0">
                <a:latin typeface="Helvetica" charset="0"/>
                <a:ea typeface="ＤＦＰ行書体" charset="0"/>
                <a:cs typeface="ＤＦＰ行書体" charset="0"/>
              </a:rPr>
              <a:t> </a:t>
            </a:r>
            <a:r>
              <a:rPr lang="it-IT" sz="3400" b="1" i="1" dirty="0">
                <a:latin typeface="Helvetica" charset="0"/>
                <a:ea typeface="ＤＦＰ行書体" charset="0"/>
                <a:cs typeface="ＤＦＰ行書体" charset="0"/>
              </a:rPr>
              <a:t>Polo assiologico</a:t>
            </a:r>
            <a:r>
              <a:rPr lang="it-IT" altLang="ja-JP" sz="3400" b="1" i="1" dirty="0">
                <a:latin typeface="Helvetica" charset="0"/>
                <a:ea typeface="ＤＦＰ行書体" charset="0"/>
                <a:cs typeface="ＤＦＰ行書体" charset="0"/>
              </a:rPr>
              <a:t> :</a:t>
            </a:r>
            <a:r>
              <a:rPr lang="it-IT" altLang="ja-JP" sz="3400" dirty="0">
                <a:latin typeface="Helvetica" charset="0"/>
                <a:ea typeface="ＤＦＰ行書体" charset="0"/>
                <a:cs typeface="ＤＦＰ行書体" charset="0"/>
              </a:rPr>
              <a:t> </a:t>
            </a:r>
            <a:r>
              <a:rPr lang="it-IT" altLang="ja-JP" sz="2900" dirty="0">
                <a:latin typeface="Helvetica" charset="0"/>
                <a:ea typeface="ＤＦＰ行書体" charset="0"/>
                <a:cs typeface="ＤＦＰ行書体" charset="0"/>
              </a:rPr>
              <a:t>formare soggetti liberi capaci di vivere insieme in una democrazia alla ricerca del bene comune.</a:t>
            </a:r>
            <a:endParaRPr lang="it-IT" sz="2600" dirty="0">
              <a:latin typeface="Helvetica" charset="0"/>
              <a:ea typeface="ＤＦＰ行書体" charset="0"/>
              <a:cs typeface="ＤＦＰ行書体" charset="0"/>
            </a:endParaRPr>
          </a:p>
        </p:txBody>
      </p:sp>
      <p:sp>
        <p:nvSpPr>
          <p:cNvPr id="9" name="Rectangle 1028"/>
          <p:cNvSpPr>
            <a:spLocks noChangeArrowheads="1"/>
          </p:cNvSpPr>
          <p:nvPr/>
        </p:nvSpPr>
        <p:spPr bwMode="auto">
          <a:xfrm>
            <a:off x="762000" y="4829310"/>
            <a:ext cx="7445375" cy="1954539"/>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a:effectLst/>
        </p:spPr>
        <p:txBody>
          <a:bodyPr/>
          <a:lstStyle/>
          <a:p>
            <a:pPr algn="ctr" eaLnBrk="1" hangingPunct="1">
              <a:buSzPct val="100000"/>
              <a:buFont typeface="Wingdings" charset="0"/>
              <a:buNone/>
              <a:defRPr/>
            </a:pPr>
            <a:r>
              <a:rPr kumimoji="1" lang="it-IT" sz="2400" b="1" i="1" dirty="0">
                <a:latin typeface="Helvetica" charset="0"/>
                <a:ea typeface="ＤＦＰ行書体" charset="0"/>
                <a:cs typeface="ＤＦＰ行書体" charset="0"/>
              </a:rPr>
              <a:t>Polo prassico</a:t>
            </a:r>
            <a:r>
              <a:rPr kumimoji="1" lang="it-IT" altLang="ja-JP" sz="2400" dirty="0">
                <a:latin typeface="Helvetica" charset="0"/>
                <a:ea typeface="ＤＦＰ行書体" charset="0"/>
                <a:cs typeface="ＤＦＰ行書体" charset="0"/>
              </a:rPr>
              <a:t> :</a:t>
            </a:r>
          </a:p>
          <a:p>
            <a:pPr algn="ctr" eaLnBrk="1" hangingPunct="1">
              <a:buSzPct val="100000"/>
              <a:buFont typeface="Wingdings" charset="0"/>
              <a:buNone/>
              <a:defRPr/>
            </a:pPr>
            <a:r>
              <a:rPr kumimoji="1" lang="it-IT" sz="2400" dirty="0">
                <a:latin typeface="Helvetica" charset="0"/>
                <a:ea typeface="ＤＦＰ行書体" charset="0"/>
                <a:cs typeface="ＤＦＰ行書体" charset="0"/>
              </a:rPr>
              <a:t>- una pedagogia della formazione al pensiero</a:t>
            </a:r>
          </a:p>
          <a:p>
            <a:pPr algn="ctr" eaLnBrk="1" hangingPunct="1">
              <a:buSzPct val="100000"/>
              <a:buFontTx/>
              <a:buChar char="-"/>
              <a:defRPr/>
            </a:pPr>
            <a:r>
              <a:rPr kumimoji="1" lang="it-IT" sz="2400" dirty="0">
                <a:latin typeface="Helvetica" charset="0"/>
                <a:ea typeface="ＤＦＰ行書体" charset="0"/>
                <a:cs typeface="ＤＦＰ行書体" charset="0"/>
              </a:rPr>
              <a:t> una pedagogia della scoperta dell’alterità</a:t>
            </a:r>
          </a:p>
          <a:p>
            <a:pPr algn="ctr" eaLnBrk="1" hangingPunct="1">
              <a:buSzPct val="100000"/>
              <a:buFontTx/>
              <a:buChar char="-"/>
              <a:defRPr/>
            </a:pPr>
            <a:r>
              <a:rPr kumimoji="1" lang="it-IT" sz="2400" dirty="0">
                <a:latin typeface="Helvetica" charset="0"/>
                <a:ea typeface="ＤＦＰ行書体" charset="0"/>
                <a:cs typeface="ＤＦＰ行書体" charset="0"/>
              </a:rPr>
              <a:t> una pedagogia della costruzione del gruppo coeso </a:t>
            </a:r>
          </a:p>
          <a:p>
            <a:pPr algn="ctr" eaLnBrk="1" hangingPunct="1">
              <a:buSzPct val="100000"/>
              <a:buFontTx/>
              <a:buChar char="-"/>
              <a:defRPr/>
            </a:pPr>
            <a:r>
              <a:rPr kumimoji="1" lang="it-IT" sz="2400" dirty="0">
                <a:latin typeface="Helvetica" charset="0"/>
                <a:ea typeface="ＤＦＰ行書体" charset="0"/>
                <a:cs typeface="ＤＦＰ行書体" charset="0"/>
              </a:rPr>
              <a:t> una pedagogia del senso</a:t>
            </a:r>
          </a:p>
        </p:txBody>
      </p:sp>
      <p:sp>
        <p:nvSpPr>
          <p:cNvPr id="10" name="Rectangle 1029"/>
          <p:cNvSpPr>
            <a:spLocks noChangeArrowheads="1"/>
          </p:cNvSpPr>
          <p:nvPr/>
        </p:nvSpPr>
        <p:spPr bwMode="auto">
          <a:xfrm>
            <a:off x="4068762" y="1857838"/>
            <a:ext cx="4968875" cy="1990399"/>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a:effectLst/>
        </p:spPr>
        <p:txBody>
          <a:bodyPr/>
          <a:lstStyle/>
          <a:p>
            <a:pPr algn="ctr" eaLnBrk="1" hangingPunct="1">
              <a:buSzPct val="100000"/>
              <a:buFont typeface="Wingdings" charset="0"/>
              <a:buNone/>
              <a:defRPr/>
            </a:pPr>
            <a:r>
              <a:rPr kumimoji="1" lang="it-IT" sz="2400" b="1" i="1" dirty="0">
                <a:latin typeface="Helvetica" charset="0"/>
                <a:ea typeface="ＤＦＰ行書体" charset="0"/>
                <a:cs typeface="ＤＦＰ行書体" charset="0"/>
              </a:rPr>
              <a:t>Polo scientifico</a:t>
            </a:r>
            <a:r>
              <a:rPr kumimoji="1" lang="it-IT" altLang="ja-JP" sz="2400" dirty="0">
                <a:latin typeface="Helvetica" charset="0"/>
                <a:ea typeface="ＤＦＰ行書体" charset="0"/>
                <a:cs typeface="ＤＦＰ行書体" charset="0"/>
              </a:rPr>
              <a:t> : far leva sulle teorie dello sviluppo, costruire  esperienze che formano, stabilizzare gli apprendimenti   </a:t>
            </a:r>
            <a:endParaRPr kumimoji="1" lang="it-IT" sz="2400" dirty="0">
              <a:latin typeface="Helvetica" charset="0"/>
              <a:ea typeface="ＤＦＰ行書体" charset="0"/>
              <a:cs typeface="ＤＦＰ行書体" charset="0"/>
            </a:endParaRPr>
          </a:p>
        </p:txBody>
      </p:sp>
      <p:sp>
        <p:nvSpPr>
          <p:cNvPr id="11" name="Text Box 1039"/>
          <p:cNvSpPr txBox="1">
            <a:spLocks noChangeArrowheads="1"/>
          </p:cNvSpPr>
          <p:nvPr/>
        </p:nvSpPr>
        <p:spPr bwMode="auto">
          <a:xfrm>
            <a:off x="2849605" y="3923234"/>
            <a:ext cx="2136776" cy="830997"/>
          </a:xfrm>
          <a:prstGeom prst="rect">
            <a:avLst/>
          </a:prstGeom>
          <a:ln/>
          <a:extLst/>
        </p:spPr>
        <p:style>
          <a:lnRef idx="2">
            <a:schemeClr val="accent1"/>
          </a:lnRef>
          <a:fillRef idx="1">
            <a:schemeClr val="lt1"/>
          </a:fillRef>
          <a:effectRef idx="0">
            <a:schemeClr val="accent1"/>
          </a:effectRef>
          <a:fontRef idx="minor">
            <a:schemeClr val="dk1"/>
          </a:fontRef>
        </p:style>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it-IT" dirty="0">
                <a:solidFill>
                  <a:schemeClr val="bg1"/>
                </a:solidFill>
              </a:rPr>
              <a:t>Modello pedagogico</a:t>
            </a:r>
            <a:endParaRPr lang="it-IT" sz="3600" dirty="0">
              <a:solidFill>
                <a:schemeClr val="bg1"/>
              </a:solidFill>
            </a:endParaRPr>
          </a:p>
        </p:txBody>
      </p:sp>
      <p:cxnSp>
        <p:nvCxnSpPr>
          <p:cNvPr id="12" name="Connecteur droit avec flèche 11"/>
          <p:cNvCxnSpPr/>
          <p:nvPr/>
        </p:nvCxnSpPr>
        <p:spPr>
          <a:xfrm>
            <a:off x="1508125" y="3762375"/>
            <a:ext cx="796174" cy="1066935"/>
          </a:xfrm>
          <a:prstGeom prst="straightConnector1">
            <a:avLst/>
          </a:prstGeom>
          <a:ln w="76200" cmpd="sng">
            <a:headEnd type="arrow"/>
            <a:tailEnd type="arrow"/>
          </a:ln>
        </p:spPr>
        <p:style>
          <a:lnRef idx="2">
            <a:schemeClr val="accent1"/>
          </a:lnRef>
          <a:fillRef idx="0">
            <a:schemeClr val="accent1"/>
          </a:fillRef>
          <a:effectRef idx="1">
            <a:schemeClr val="accent1"/>
          </a:effectRef>
          <a:fontRef idx="minor">
            <a:schemeClr val="tx1"/>
          </a:fontRef>
        </p:style>
      </p:cxnSp>
      <p:cxnSp>
        <p:nvCxnSpPr>
          <p:cNvPr id="13" name="Connecteur droit avec flèche 12"/>
          <p:cNvCxnSpPr/>
          <p:nvPr/>
        </p:nvCxnSpPr>
        <p:spPr>
          <a:xfrm>
            <a:off x="3190874" y="2222500"/>
            <a:ext cx="877888" cy="47625"/>
          </a:xfrm>
          <a:prstGeom prst="straightConnector1">
            <a:avLst/>
          </a:prstGeom>
          <a:ln w="76200" cmpd="sng">
            <a:headEnd type="arrow"/>
            <a:tailEnd type="arrow"/>
          </a:ln>
        </p:spPr>
        <p:style>
          <a:lnRef idx="2">
            <a:schemeClr val="accent1"/>
          </a:lnRef>
          <a:fillRef idx="0">
            <a:schemeClr val="accent1"/>
          </a:fillRef>
          <a:effectRef idx="1">
            <a:schemeClr val="accent1"/>
          </a:effectRef>
          <a:fontRef idx="minor">
            <a:schemeClr val="tx1"/>
          </a:fontRef>
        </p:style>
      </p:cxnSp>
      <p:cxnSp>
        <p:nvCxnSpPr>
          <p:cNvPr id="14" name="Connecteur droit avec flèche 13"/>
          <p:cNvCxnSpPr/>
          <p:nvPr/>
        </p:nvCxnSpPr>
        <p:spPr>
          <a:xfrm flipH="1">
            <a:off x="6350132" y="3848237"/>
            <a:ext cx="1642670" cy="981073"/>
          </a:xfrm>
          <a:prstGeom prst="straightConnector1">
            <a:avLst/>
          </a:prstGeom>
          <a:ln w="76200" cmpd="sng">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136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bldLvl="4"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457200" y="1680752"/>
            <a:ext cx="8229600" cy="4445411"/>
          </a:xfrm>
        </p:spPr>
        <p:txBody>
          <a:bodyPr>
            <a:normAutofit fontScale="85000" lnSpcReduction="20000"/>
          </a:bodyPr>
          <a:lstStyle/>
          <a:p>
            <a:pPr>
              <a:buSzPct val="100000"/>
              <a:buFontTx/>
              <a:buChar char="-"/>
              <a:defRPr/>
            </a:pPr>
            <a:r>
              <a:rPr kumimoji="1" lang="it-IT" dirty="0">
                <a:latin typeface="Helvetica" charset="0"/>
                <a:ea typeface="ＤＦＰ行書体" charset="0"/>
                <a:cs typeface="ＤＦＰ行書体" charset="0"/>
              </a:rPr>
              <a:t>una pedagogia della formazione al pensiero:</a:t>
            </a:r>
          </a:p>
          <a:p>
            <a:pPr lvl="1">
              <a:buSzPct val="100000"/>
              <a:buFont typeface="Wingdings" charset="2"/>
              <a:buChar char="ü"/>
              <a:defRPr/>
            </a:pPr>
            <a:r>
              <a:rPr kumimoji="1" lang="it-IT" dirty="0">
                <a:latin typeface="Helvetica" charset="0"/>
                <a:ea typeface="ＤＦＰ行書体" charset="0"/>
                <a:cs typeface="ＤＦＰ行書体" charset="0"/>
              </a:rPr>
              <a:t> l’apprendimento dell’attesa, </a:t>
            </a:r>
          </a:p>
          <a:p>
            <a:pPr lvl="1">
              <a:buSzPct val="100000"/>
              <a:buFont typeface="Wingdings" charset="2"/>
              <a:buChar char="ü"/>
              <a:defRPr/>
            </a:pPr>
            <a:r>
              <a:rPr kumimoji="1" lang="it-IT" dirty="0">
                <a:latin typeface="Helvetica" charset="0"/>
                <a:ea typeface="ＤＦＰ行書体" charset="0"/>
                <a:cs typeface="ＤＦＰ行書体" charset="0"/>
              </a:rPr>
              <a:t> la messa in atto di dispositivi per lo sviluppo dell’attenzione,</a:t>
            </a:r>
          </a:p>
          <a:p>
            <a:pPr lvl="1">
              <a:buSzPct val="100000"/>
              <a:buFont typeface="Wingdings" charset="2"/>
              <a:buChar char="ü"/>
              <a:defRPr/>
            </a:pPr>
            <a:r>
              <a:rPr kumimoji="1" lang="it-IT" dirty="0">
                <a:latin typeface="Helvetica" charset="0"/>
                <a:ea typeface="ＤＦＰ行書体" charset="0"/>
                <a:cs typeface="ＤＦＰ行書体" charset="0"/>
              </a:rPr>
              <a:t> la formazione alla  sperimentazione,</a:t>
            </a:r>
          </a:p>
          <a:p>
            <a:pPr lvl="1">
              <a:buSzPct val="100000"/>
              <a:buFont typeface="Wingdings" charset="2"/>
              <a:buChar char="ü"/>
              <a:defRPr/>
            </a:pPr>
            <a:r>
              <a:rPr kumimoji="1" lang="it-IT" dirty="0">
                <a:latin typeface="Helvetica" charset="0"/>
                <a:ea typeface="ＤＦＰ行書体" charset="0"/>
                <a:cs typeface="ＤＦＰ行書体" charset="0"/>
              </a:rPr>
              <a:t> l’incrocio di esperienze,</a:t>
            </a:r>
          </a:p>
          <a:p>
            <a:pPr lvl="1">
              <a:buSzPct val="100000"/>
              <a:buFont typeface="Wingdings" charset="2"/>
              <a:buChar char="ü"/>
              <a:defRPr/>
            </a:pPr>
            <a:r>
              <a:rPr kumimoji="1" lang="it-IT" dirty="0">
                <a:latin typeface="Helvetica" charset="0"/>
                <a:ea typeface="ＤＦＰ行書体" charset="0"/>
                <a:cs typeface="ＤＦＰ行書体" charset="0"/>
              </a:rPr>
              <a:t> la ricerca documentale, </a:t>
            </a:r>
          </a:p>
          <a:p>
            <a:pPr lvl="1">
              <a:buSzPct val="100000"/>
              <a:buFont typeface="Wingdings" charset="2"/>
              <a:buChar char="ü"/>
              <a:defRPr/>
            </a:pPr>
            <a:r>
              <a:rPr kumimoji="1" lang="it-IT" dirty="0">
                <a:latin typeface="Helvetica" charset="0"/>
                <a:ea typeface="ＤＦＰ行書体" charset="0"/>
                <a:cs typeface="ＤＦＰ行書体" charset="0"/>
              </a:rPr>
              <a:t> l’arricchimento attraverso la cultura. </a:t>
            </a:r>
          </a:p>
        </p:txBody>
      </p:sp>
      <p:sp>
        <p:nvSpPr>
          <p:cNvPr id="6" name="Espace réservé du numéro de diapositive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F28FB93-0A08-4E7D-8E63-9EFA29F1E093}" type="slidenum">
              <a:rPr lang="it-IT" smtClean="0"/>
              <a:pPr/>
              <a:t>21</a:t>
            </a:fld>
            <a:endParaRPr lang="it-IT" dirty="0"/>
          </a:p>
        </p:txBody>
      </p:sp>
      <p:sp>
        <p:nvSpPr>
          <p:cNvPr id="7" name="ZoneTexte 6"/>
          <p:cNvSpPr txBox="1"/>
          <p:nvPr/>
        </p:nvSpPr>
        <p:spPr>
          <a:xfrm>
            <a:off x="457200" y="517154"/>
            <a:ext cx="8083157" cy="769441"/>
          </a:xfrm>
          <a:prstGeom prst="rect">
            <a:avLst/>
          </a:prstGeom>
          <a:noFill/>
        </p:spPr>
        <p:txBody>
          <a:bodyPr wrap="square" rtlCol="0">
            <a:spAutoFit/>
          </a:bodyPr>
          <a:lstStyle/>
          <a:p>
            <a:pPr algn="ctr"/>
            <a:r>
              <a:rPr kumimoji="1" lang="it-IT" sz="4400" b="1" i="1" dirty="0">
                <a:solidFill>
                  <a:srgbClr val="F1D792"/>
                </a:solidFill>
                <a:latin typeface="Helvetica" charset="0"/>
                <a:ea typeface="ＤＦＰ行書体" charset="0"/>
                <a:cs typeface="ＤＦＰ行書体" charset="0"/>
              </a:rPr>
              <a:t>Po</a:t>
            </a:r>
            <a:r>
              <a:rPr kumimoji="1" lang="it-IT" altLang="ja-JP" sz="4400" b="1" i="1" dirty="0">
                <a:solidFill>
                  <a:srgbClr val="F1D792"/>
                </a:solidFill>
                <a:latin typeface="Helvetica" charset="0"/>
                <a:ea typeface="ＤＦＰ行書体" charset="0"/>
                <a:cs typeface="ＤＦＰ行書体" charset="0"/>
              </a:rPr>
              <a:t>lo prassico</a:t>
            </a:r>
            <a:endParaRPr lang="it-IT" dirty="0"/>
          </a:p>
        </p:txBody>
      </p:sp>
    </p:spTree>
    <p:extLst>
      <p:ext uri="{BB962C8B-B14F-4D97-AF65-F5344CB8AC3E}">
        <p14:creationId xmlns:p14="http://schemas.microsoft.com/office/powerpoint/2010/main" val="394608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4"/>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609600" y="609600"/>
            <a:ext cx="8229600" cy="1143000"/>
          </a:xfrm>
        </p:spPr>
        <p:txBody>
          <a:bodyPr>
            <a:noAutofit/>
          </a:bodyPr>
          <a:lstStyle/>
          <a:p>
            <a:r>
              <a:rPr kumimoji="1" lang="it-IT" sz="4400" b="1" i="1" dirty="0">
                <a:solidFill>
                  <a:srgbClr val="F1D792"/>
                </a:solidFill>
                <a:latin typeface="Helvetica" charset="0"/>
                <a:ea typeface="ＤＦＰ行書体" charset="0"/>
                <a:cs typeface="ＤＦＰ行書体" charset="0"/>
              </a:rPr>
              <a:t>Polo</a:t>
            </a:r>
            <a:r>
              <a:rPr kumimoji="1" lang="it-IT" altLang="ja-JP" sz="4400" b="1" i="1" dirty="0">
                <a:solidFill>
                  <a:srgbClr val="F1D792"/>
                </a:solidFill>
                <a:latin typeface="Helvetica" charset="0"/>
                <a:ea typeface="ＤＦＰ行書体" charset="0"/>
                <a:cs typeface="ＤＦＰ行書体" charset="0"/>
              </a:rPr>
              <a:t> prassico</a:t>
            </a:r>
            <a:r>
              <a:rPr kumimoji="1" lang="it-IT" altLang="ja-JP" sz="4400" dirty="0">
                <a:solidFill>
                  <a:srgbClr val="F1D792"/>
                </a:solidFill>
                <a:latin typeface="Helvetica" charset="0"/>
                <a:ea typeface="ＤＦＰ行書体" charset="0"/>
                <a:cs typeface="ＤＦＰ行書体" charset="0"/>
              </a:rPr>
              <a:t>:</a:t>
            </a:r>
            <a:br>
              <a:rPr kumimoji="1" lang="it-IT" altLang="ja-JP" sz="4400" dirty="0">
                <a:solidFill>
                  <a:srgbClr val="F1D792"/>
                </a:solidFill>
                <a:latin typeface="Helvetica" charset="0"/>
                <a:ea typeface="ＤＦＰ行書体" charset="0"/>
                <a:cs typeface="ＤＦＰ行書体" charset="0"/>
              </a:rPr>
            </a:br>
            <a:endParaRPr lang="it-IT" sz="4400" dirty="0"/>
          </a:p>
        </p:txBody>
      </p:sp>
      <p:sp>
        <p:nvSpPr>
          <p:cNvPr id="6" name="Espace réservé du contenu 2"/>
          <p:cNvSpPr>
            <a:spLocks noGrp="1"/>
          </p:cNvSpPr>
          <p:nvPr>
            <p:ph idx="1"/>
          </p:nvPr>
        </p:nvSpPr>
        <p:spPr>
          <a:xfrm>
            <a:off x="609600" y="1528944"/>
            <a:ext cx="8229600" cy="4979806"/>
          </a:xfrm>
        </p:spPr>
        <p:txBody>
          <a:bodyPr>
            <a:normAutofit fontScale="70000" lnSpcReduction="20000"/>
          </a:bodyPr>
          <a:lstStyle/>
          <a:p>
            <a:pPr>
              <a:buSzPct val="100000"/>
              <a:buFontTx/>
              <a:buChar char="-"/>
              <a:defRPr/>
            </a:pPr>
            <a:r>
              <a:rPr kumimoji="1" lang="it-IT" dirty="0">
                <a:latin typeface="Helvetica" charset="0"/>
                <a:ea typeface="ＤＦＰ行書体" charset="0"/>
                <a:cs typeface="ＤＦＰ行書体" charset="0"/>
              </a:rPr>
              <a:t>una pedagogia della scoperta dell’alterità</a:t>
            </a:r>
          </a:p>
          <a:p>
            <a:pPr lvl="1">
              <a:buSzPct val="100000"/>
              <a:buFont typeface="Wingdings" charset="2"/>
              <a:buChar char="ü"/>
              <a:defRPr/>
            </a:pPr>
            <a:r>
              <a:rPr kumimoji="1" lang="it-IT" dirty="0">
                <a:latin typeface="Helvetica" charset="0"/>
                <a:ea typeface="ＤＦＰ行書体" charset="0"/>
                <a:cs typeface="ＤＦＰ行書体" charset="0"/>
              </a:rPr>
              <a:t> l’alterità come intenzionalità dell’altro,</a:t>
            </a:r>
          </a:p>
          <a:p>
            <a:pPr lvl="1">
              <a:buSzPct val="100000"/>
              <a:buFont typeface="Wingdings" charset="2"/>
              <a:buChar char="ü"/>
              <a:defRPr/>
            </a:pPr>
            <a:r>
              <a:rPr kumimoji="1" lang="it-IT" dirty="0">
                <a:latin typeface="Helvetica" charset="0"/>
                <a:ea typeface="ＤＦＰ行書体" charset="0"/>
                <a:cs typeface="ＤＦＰ行書体" charset="0"/>
              </a:rPr>
              <a:t> l’alterità della resistenza dell’oggetto,</a:t>
            </a:r>
          </a:p>
          <a:p>
            <a:pPr lvl="1">
              <a:buSzPct val="100000"/>
              <a:buFont typeface="Wingdings" charset="2"/>
              <a:buChar char="ü"/>
              <a:defRPr/>
            </a:pPr>
            <a:r>
              <a:rPr kumimoji="1" lang="it-IT" dirty="0">
                <a:latin typeface="Helvetica" charset="0"/>
                <a:ea typeface="ＤＦＰ行書体" charset="0"/>
                <a:cs typeface="ＤＦＰ行書体" charset="0"/>
              </a:rPr>
              <a:t> l’alterità delle norme necessarie alla costruzione  del collettivo (normatività / normalizzazione)</a:t>
            </a:r>
          </a:p>
          <a:p>
            <a:pPr>
              <a:buSzPct val="100000"/>
              <a:buFontTx/>
              <a:buChar char="-"/>
              <a:defRPr/>
            </a:pPr>
            <a:r>
              <a:rPr kumimoji="1" lang="it-IT" dirty="0">
                <a:latin typeface="Helvetica" charset="0"/>
                <a:ea typeface="ＤＦＰ行書体" charset="0"/>
                <a:cs typeface="ＤＦＰ行書体" charset="0"/>
              </a:rPr>
              <a:t> une pedagogia della costruzione del gruppo come collettivo </a:t>
            </a:r>
          </a:p>
          <a:p>
            <a:pPr lvl="1">
              <a:buSzPct val="100000"/>
              <a:buFont typeface="Wingdings" charset="2"/>
              <a:buChar char="ü"/>
              <a:defRPr/>
            </a:pPr>
            <a:r>
              <a:rPr kumimoji="1" lang="it-IT" dirty="0">
                <a:latin typeface="Helvetica" charset="0"/>
                <a:ea typeface="ＤＦＰ行書体" charset="0"/>
                <a:cs typeface="ＤＦＰ行書体" charset="0"/>
              </a:rPr>
              <a:t> l’aiuto reciproco</a:t>
            </a:r>
          </a:p>
          <a:p>
            <a:pPr lvl="1">
              <a:buSzPct val="100000"/>
              <a:buFont typeface="Wingdings" charset="2"/>
              <a:buChar char="ü"/>
              <a:defRPr/>
            </a:pPr>
            <a:r>
              <a:rPr kumimoji="1" lang="it-IT" dirty="0">
                <a:latin typeface="Helvetica" charset="0"/>
                <a:ea typeface="ＤＦＰ行書体" charset="0"/>
                <a:cs typeface="ＤＦＰ行書体" charset="0"/>
              </a:rPr>
              <a:t> il gruppo di apprendimento,</a:t>
            </a:r>
          </a:p>
          <a:p>
            <a:pPr lvl="1">
              <a:buSzPct val="100000"/>
              <a:buFont typeface="Wingdings" charset="2"/>
              <a:buChar char="ü"/>
              <a:defRPr/>
            </a:pPr>
            <a:r>
              <a:rPr kumimoji="1" lang="it-IT" dirty="0">
                <a:latin typeface="Helvetica" charset="0"/>
                <a:ea typeface="ＤＦＰ行書体" charset="0"/>
                <a:cs typeface="ＤＦＰ行書体" charset="0"/>
              </a:rPr>
              <a:t> la cooperazione.</a:t>
            </a:r>
          </a:p>
        </p:txBody>
      </p:sp>
      <p:sp>
        <p:nvSpPr>
          <p:cNvPr id="7" name="Espace réservé du numéro de diapositive 3"/>
          <p:cNvSpPr txBox="1">
            <a:spLocks/>
          </p:cNvSpPr>
          <p:nvPr/>
        </p:nvSpPr>
        <p:spPr>
          <a:xfrm>
            <a:off x="6705600" y="65087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F28FB93-0A08-4E7D-8E63-9EFA29F1E093}" type="slidenum">
              <a:rPr lang="it-IT" smtClean="0"/>
              <a:pPr/>
              <a:t>22</a:t>
            </a:fld>
            <a:endParaRPr lang="it-IT" dirty="0"/>
          </a:p>
        </p:txBody>
      </p:sp>
    </p:spTree>
    <p:extLst>
      <p:ext uri="{BB962C8B-B14F-4D97-AF65-F5344CB8AC3E}">
        <p14:creationId xmlns:p14="http://schemas.microsoft.com/office/powerpoint/2010/main" val="328090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3"/>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609600" y="609600"/>
            <a:ext cx="8229600" cy="1143000"/>
          </a:xfrm>
        </p:spPr>
        <p:txBody>
          <a:bodyPr>
            <a:normAutofit/>
          </a:bodyPr>
          <a:lstStyle/>
          <a:p>
            <a:r>
              <a:rPr kumimoji="1" lang="it-IT" sz="4800" b="1" i="1" dirty="0">
                <a:solidFill>
                  <a:srgbClr val="F1D792"/>
                </a:solidFill>
                <a:latin typeface="Helvetica" charset="0"/>
                <a:ea typeface="ＤＦＰ行書体" charset="0"/>
                <a:cs typeface="ＤＦＰ行書体" charset="0"/>
              </a:rPr>
              <a:t>Polo prassico</a:t>
            </a:r>
            <a:endParaRPr lang="it-IT" dirty="0"/>
          </a:p>
        </p:txBody>
      </p:sp>
      <p:sp>
        <p:nvSpPr>
          <p:cNvPr id="6" name="Espace réservé du contenu 2"/>
          <p:cNvSpPr>
            <a:spLocks noGrp="1"/>
          </p:cNvSpPr>
          <p:nvPr>
            <p:ph idx="1"/>
          </p:nvPr>
        </p:nvSpPr>
        <p:spPr>
          <a:xfrm>
            <a:off x="609600" y="1752600"/>
            <a:ext cx="8229600" cy="4525963"/>
          </a:xfrm>
        </p:spPr>
        <p:txBody>
          <a:bodyPr>
            <a:normAutofit fontScale="62500" lnSpcReduction="20000"/>
          </a:bodyPr>
          <a:lstStyle/>
          <a:p>
            <a:pPr marL="0" indent="0" algn="just">
              <a:buNone/>
            </a:pPr>
            <a:r>
              <a:rPr lang="it-IT" sz="3400" dirty="0"/>
              <a:t>Dobbiamo  mettere in atto tutti i giorni una dialettica  sottile e complessa  in cui gli interessi inducano a mettersi al lavoro. Il lavoro, poi, muoverà altri interessi ed altre prospettive di lavoro, e via di seguito…  Certe attività imposte  possono suscitare l’interesse e l’impegno dell’allievo,  ma alla condizione che l’insegnante sappia far vivere in classe «l’interesse per il lavoro»…</a:t>
            </a:r>
          </a:p>
          <a:p>
            <a:pPr marL="0" indent="0" algn="just">
              <a:buNone/>
            </a:pPr>
            <a:r>
              <a:rPr lang="it-IT" sz="3400" dirty="0"/>
              <a:t> Questi passaggi sono al centro dell’azione pedagogica quotidiana. In questo non c’è nulla di glorioso o di miracoloso. Si tratta però di un dovere  in cui conta «il più piccolo gesto»: è </a:t>
            </a:r>
            <a:r>
              <a:rPr lang="it-IT" sz="3400" b="1" i="1" dirty="0"/>
              <a:t>il dovere di educare</a:t>
            </a:r>
            <a:r>
              <a:rPr lang="it-IT" sz="3400" dirty="0"/>
              <a:t>.</a:t>
            </a:r>
          </a:p>
          <a:p>
            <a:pPr marL="0" indent="0">
              <a:buNone/>
            </a:pPr>
            <a:endParaRPr lang="it-IT" dirty="0"/>
          </a:p>
        </p:txBody>
      </p:sp>
      <p:sp>
        <p:nvSpPr>
          <p:cNvPr id="7" name="Espace réservé du numéro de diapositive 3"/>
          <p:cNvSpPr txBox="1">
            <a:spLocks/>
          </p:cNvSpPr>
          <p:nvPr/>
        </p:nvSpPr>
        <p:spPr>
          <a:xfrm>
            <a:off x="6705600" y="65087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F28FB93-0A08-4E7D-8E63-9EFA29F1E093}" type="slidenum">
              <a:rPr lang="it-IT" smtClean="0"/>
              <a:pPr/>
              <a:t>23</a:t>
            </a:fld>
            <a:endParaRPr lang="it-IT" dirty="0"/>
          </a:p>
        </p:txBody>
      </p:sp>
    </p:spTree>
    <p:extLst>
      <p:ext uri="{BB962C8B-B14F-4D97-AF65-F5344CB8AC3E}">
        <p14:creationId xmlns:p14="http://schemas.microsoft.com/office/powerpoint/2010/main" val="3441916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245360"/>
          </a:xfrm>
        </p:spPr>
        <p:txBody>
          <a:bodyPr>
            <a:normAutofit/>
          </a:bodyPr>
          <a:lstStyle/>
          <a:p>
            <a:r>
              <a:rPr lang="it-IT" dirty="0">
                <a:solidFill>
                  <a:schemeClr val="accent1"/>
                </a:solidFill>
              </a:rPr>
              <a:t>Conclusione :</a:t>
            </a:r>
          </a:p>
        </p:txBody>
      </p:sp>
      <p:sp>
        <p:nvSpPr>
          <p:cNvPr id="3" name="Espace réservé du contenu 2"/>
          <p:cNvSpPr>
            <a:spLocks noGrp="1"/>
          </p:cNvSpPr>
          <p:nvPr>
            <p:ph idx="1"/>
          </p:nvPr>
        </p:nvSpPr>
        <p:spPr>
          <a:xfrm>
            <a:off x="457200" y="1029809"/>
            <a:ext cx="8229600" cy="4525963"/>
          </a:xfrm>
        </p:spPr>
        <p:txBody>
          <a:bodyPr>
            <a:normAutofit/>
          </a:bodyPr>
          <a:lstStyle/>
          <a:p>
            <a:pPr marL="0" indent="0" algn="ctr">
              <a:lnSpc>
                <a:spcPct val="120000"/>
              </a:lnSpc>
              <a:buNone/>
            </a:pPr>
            <a:r>
              <a:rPr lang="it-IT" sz="4000" dirty="0"/>
              <a:t>L’Educazione: una pratica sempre viva, temi da indagare in continuazione, un progetto sovversivo… perché </a:t>
            </a:r>
            <a:r>
              <a:rPr lang="it-IT" sz="4000" b="1" i="1" dirty="0"/>
              <a:t>esigente</a:t>
            </a:r>
            <a:r>
              <a:rPr lang="it-IT" sz="4000" dirty="0"/>
              <a:t>.</a:t>
            </a:r>
          </a:p>
        </p:txBody>
      </p:sp>
      <p:sp>
        <p:nvSpPr>
          <p:cNvPr id="5" name="ZoneTexte 4"/>
          <p:cNvSpPr txBox="1"/>
          <p:nvPr/>
        </p:nvSpPr>
        <p:spPr>
          <a:xfrm>
            <a:off x="342223" y="5232606"/>
            <a:ext cx="8344577" cy="646331"/>
          </a:xfrm>
          <a:prstGeom prst="rect">
            <a:avLst/>
          </a:prstGeom>
          <a:noFill/>
        </p:spPr>
        <p:txBody>
          <a:bodyPr wrap="square" rtlCol="0">
            <a:spAutoFit/>
          </a:bodyPr>
          <a:lstStyle/>
          <a:p>
            <a:pPr algn="ctr"/>
            <a:r>
              <a:rPr lang="it-IT" sz="36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Tutti insegnanti-ricercatori ! »</a:t>
            </a:r>
          </a:p>
        </p:txBody>
      </p:sp>
    </p:spTree>
    <p:extLst>
      <p:ext uri="{BB962C8B-B14F-4D97-AF65-F5344CB8AC3E}">
        <p14:creationId xmlns:p14="http://schemas.microsoft.com/office/powerpoint/2010/main" val="282753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5548"/>
            <a:ext cx="8229600" cy="1143000"/>
          </a:xfrm>
        </p:spPr>
        <p:txBody>
          <a:bodyPr/>
          <a:lstStyle/>
          <a:p>
            <a:pPr algn="l"/>
            <a:r>
              <a:rPr lang="it-IT" dirty="0">
                <a:solidFill>
                  <a:schemeClr val="accent1"/>
                </a:solidFill>
              </a:rPr>
              <a:t>Schema</a:t>
            </a:r>
          </a:p>
        </p:txBody>
      </p:sp>
      <p:sp>
        <p:nvSpPr>
          <p:cNvPr id="3" name="Espace réservé du contenu 2"/>
          <p:cNvSpPr>
            <a:spLocks noGrp="1"/>
          </p:cNvSpPr>
          <p:nvPr>
            <p:ph idx="1"/>
          </p:nvPr>
        </p:nvSpPr>
        <p:spPr>
          <a:xfrm>
            <a:off x="457200" y="1600064"/>
            <a:ext cx="8229600" cy="4856010"/>
          </a:xfrm>
        </p:spPr>
        <p:txBody>
          <a:bodyPr>
            <a:normAutofit/>
          </a:bodyPr>
          <a:lstStyle/>
          <a:p>
            <a:pPr marL="571500" indent="-571500">
              <a:lnSpc>
                <a:spcPct val="110000"/>
              </a:lnSpc>
              <a:buFont typeface="+mj-lt"/>
              <a:buAutoNum type="romanUcPeriod"/>
            </a:pPr>
            <a:r>
              <a:rPr lang="it-IT" dirty="0"/>
              <a:t>Educazione: qualche  luogo comune da rivedere!</a:t>
            </a:r>
          </a:p>
          <a:p>
            <a:pPr marL="0" indent="0">
              <a:lnSpc>
                <a:spcPct val="110000"/>
              </a:lnSpc>
              <a:buNone/>
            </a:pPr>
            <a:endParaRPr lang="it-IT" dirty="0"/>
          </a:p>
          <a:p>
            <a:pPr marL="571500" indent="-571500">
              <a:lnSpc>
                <a:spcPct val="110000"/>
              </a:lnSpc>
              <a:buFont typeface="+mj-lt"/>
              <a:buAutoNum type="romanUcPeriod"/>
            </a:pPr>
            <a:r>
              <a:rPr lang="it-IT" dirty="0"/>
              <a:t>I paradigmi dominanti della restaurazione «antipedagogica»</a:t>
            </a:r>
          </a:p>
          <a:p>
            <a:pPr marL="0" indent="0">
              <a:lnSpc>
                <a:spcPct val="110000"/>
              </a:lnSpc>
              <a:buNone/>
            </a:pPr>
            <a:endParaRPr lang="it-IT" dirty="0"/>
          </a:p>
          <a:p>
            <a:pPr marL="571500" indent="-571500">
              <a:lnSpc>
                <a:spcPct val="110000"/>
              </a:lnSpc>
              <a:buFont typeface="+mj-lt"/>
              <a:buAutoNum type="romanUcPeriod"/>
            </a:pPr>
            <a:r>
              <a:rPr lang="it-IT" dirty="0"/>
              <a:t>Costruire un paradigma per educare oggi</a:t>
            </a:r>
          </a:p>
        </p:txBody>
      </p:sp>
    </p:spTree>
    <p:extLst>
      <p:ext uri="{BB962C8B-B14F-4D97-AF65-F5344CB8AC3E}">
        <p14:creationId xmlns:p14="http://schemas.microsoft.com/office/powerpoint/2010/main" val="221825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txBox="1">
            <a:spLocks/>
          </p:cNvSpPr>
          <p:nvPr/>
        </p:nvSpPr>
        <p:spPr>
          <a:xfrm>
            <a:off x="7467600" y="6248400"/>
            <a:ext cx="1447800" cy="4572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lIns="91440" tIns="45720" rIns="91440" bIns="45720" rtlCol="0" anchor="ctr"/>
          <a:lstStyle>
            <a:defPPr>
              <a:defRPr lang="en-US"/>
            </a:defPPr>
            <a:lvl1pPr marL="0" algn="r" defTabSz="914400" rtl="0" eaLnBrk="1" latinLnBrk="0" hangingPunct="1">
              <a:defRPr sz="2400" kern="1200">
                <a:solidFill>
                  <a:schemeClr val="tx1"/>
                </a:solidFill>
                <a:latin typeface="Arial" charset="0"/>
                <a:ea typeface="ＭＳ Ｐゴシック" charset="0"/>
                <a:cs typeface="ＭＳ Ｐゴシック" charset="0"/>
              </a:defRPr>
            </a:lvl1pPr>
            <a:lvl2pPr marL="742950" indent="-285750" algn="l" defTabSz="914400" rtl="0" eaLnBrk="1" latinLnBrk="0" hangingPunct="1">
              <a:defRPr sz="2400" kern="1200">
                <a:solidFill>
                  <a:schemeClr val="tx1"/>
                </a:solidFill>
                <a:latin typeface="Arial" charset="0"/>
                <a:ea typeface="ＭＳ Ｐゴシック" charset="0"/>
                <a:cs typeface="+mn-cs"/>
              </a:defRPr>
            </a:lvl2pPr>
            <a:lvl3pPr marL="1143000" indent="-228600" algn="l" defTabSz="914400" rtl="0" eaLnBrk="1" latinLnBrk="0" hangingPunct="1">
              <a:defRPr sz="2400" kern="1200">
                <a:solidFill>
                  <a:schemeClr val="tx1"/>
                </a:solidFill>
                <a:latin typeface="Arial" charset="0"/>
                <a:ea typeface="ＭＳ Ｐゴシック" charset="0"/>
                <a:cs typeface="+mn-cs"/>
              </a:defRPr>
            </a:lvl3pPr>
            <a:lvl4pPr marL="1600200" indent="-228600" algn="l" defTabSz="914400" rtl="0" eaLnBrk="1" latinLnBrk="0" hangingPunct="1">
              <a:defRPr sz="2400" kern="1200">
                <a:solidFill>
                  <a:schemeClr val="tx1"/>
                </a:solidFill>
                <a:latin typeface="Arial" charset="0"/>
                <a:ea typeface="ＭＳ Ｐゴシック" charset="0"/>
                <a:cs typeface="+mn-cs"/>
              </a:defRPr>
            </a:lvl4pPr>
            <a:lvl5pPr marL="2057400" indent="-228600" algn="l" defTabSz="914400" rtl="0" eaLnBrk="1" latinLnBrk="0" hangingPunct="1">
              <a:defRPr sz="2400" kern="1200">
                <a:solidFill>
                  <a:schemeClr val="tx1"/>
                </a:solidFill>
                <a:latin typeface="Arial" charset="0"/>
                <a:ea typeface="ＭＳ Ｐゴシック" charset="0"/>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Arial" charset="0"/>
                <a:ea typeface="ＭＳ Ｐゴシック" charset="0"/>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Arial" charset="0"/>
                <a:ea typeface="ＭＳ Ｐゴシック" charset="0"/>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Arial" charset="0"/>
                <a:ea typeface="ＭＳ Ｐゴシック" charset="0"/>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Arial" charset="0"/>
                <a:ea typeface="ＭＳ Ｐゴシック" charset="0"/>
                <a:cs typeface="+mn-cs"/>
              </a:defRPr>
            </a:lvl9pPr>
          </a:lstStyle>
          <a:p>
            <a:fld id="{E8C40E8C-EC26-614D-B6D9-CEE8AD64F173}" type="slidenum">
              <a:rPr lang="it-IT" altLang="ja-JP" sz="1400" smtClean="0">
                <a:latin typeface="Helvetica" charset="0"/>
                <a:ea typeface="Ｃ＆Ｇ 半古印" charset="0"/>
                <a:cs typeface="Ｃ＆Ｇ 半古印" charset="0"/>
              </a:rPr>
              <a:pPr/>
              <a:t>4</a:t>
            </a:fld>
            <a:endParaRPr lang="it-IT" altLang="ja-JP" sz="1400" dirty="0">
              <a:latin typeface="Helvetica" charset="0"/>
              <a:ea typeface="Ｃ＆Ｇ 半古印" charset="0"/>
              <a:cs typeface="Ｃ＆Ｇ 半古印" charset="0"/>
            </a:endParaRPr>
          </a:p>
        </p:txBody>
      </p:sp>
      <p:sp>
        <p:nvSpPr>
          <p:cNvPr id="6" name="Rectangle 2"/>
          <p:cNvSpPr>
            <a:spLocks noGrp="1" noChangeArrowheads="1"/>
          </p:cNvSpPr>
          <p:nvPr>
            <p:ph type="title"/>
          </p:nvPr>
        </p:nvSpPr>
        <p:spPr>
          <a:xfrm>
            <a:off x="151203" y="482307"/>
            <a:ext cx="8764197" cy="2453890"/>
          </a:xfrm>
        </p:spPr>
        <p:txBody>
          <a:bodyPr>
            <a:normAutofit fontScale="90000"/>
          </a:bodyPr>
          <a:lstStyle/>
          <a:p>
            <a:r>
              <a:rPr lang="it-IT" sz="5400" dirty="0">
                <a:solidFill>
                  <a:schemeClr val="accent1"/>
                </a:solidFill>
              </a:rPr>
              <a:t>I – Alcuni  elementi fondamentali del discorso educativo … da rivedere continuamente!</a:t>
            </a:r>
            <a:br>
              <a:rPr lang="it-IT" dirty="0"/>
            </a:br>
            <a:endParaRPr lang="it-IT" dirty="0">
              <a:latin typeface="Helvetica" charset="0"/>
              <a:ea typeface="ＤＦＰ行書体" charset="0"/>
              <a:cs typeface="ＤＦＰ行書体" charset="0"/>
            </a:endParaRPr>
          </a:p>
        </p:txBody>
      </p:sp>
      <p:sp>
        <p:nvSpPr>
          <p:cNvPr id="7" name="Rectangle 3"/>
          <p:cNvSpPr txBox="1">
            <a:spLocks noChangeArrowheads="1"/>
          </p:cNvSpPr>
          <p:nvPr/>
        </p:nvSpPr>
        <p:spPr>
          <a:xfrm>
            <a:off x="151203" y="3310889"/>
            <a:ext cx="8764197" cy="3089910"/>
          </a:xfrm>
          <a:prstGeom prst="rect">
            <a:avLst/>
          </a:prstGeom>
        </p:spPr>
        <p:txBody>
          <a:bodyPr vert="horz" lIns="91440" tIns="45720" rIns="91440" bIns="45720" rtlCol="0" anchor="ctr">
            <a:normAutofit/>
          </a:bodyPr>
          <a:lst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11200" indent="-609600">
              <a:lnSpc>
                <a:spcPct val="100000"/>
              </a:lnSpc>
              <a:buFont typeface="Arial" charset="0"/>
              <a:buAutoNum type="arabicParenR"/>
            </a:pPr>
            <a:r>
              <a:rPr lang="it-IT" sz="2400" dirty="0">
                <a:solidFill>
                  <a:srgbClr val="B0E701"/>
                </a:solidFill>
                <a:latin typeface="Helvetica" charset="0"/>
                <a:ea typeface="ＤＦＰ行書体" charset="0"/>
                <a:cs typeface="ＤＦＰ行書体" charset="0"/>
              </a:rPr>
              <a:t>PRATICARE I «METODI ATTIVI»… MA ATTIVI INTELLETTUALMENTE !</a:t>
            </a:r>
          </a:p>
          <a:p>
            <a:pPr marL="711200" indent="-609600" algn="just">
              <a:lnSpc>
                <a:spcPct val="100000"/>
              </a:lnSpc>
              <a:buFont typeface="Arial" charset="0"/>
              <a:buNone/>
            </a:pPr>
            <a:r>
              <a:rPr lang="it-IT" sz="2000" dirty="0">
                <a:latin typeface="Helvetica" charset="0"/>
                <a:ea typeface="ＤＦＰ行書体" charset="0"/>
                <a:cs typeface="ＤＦＰ行書体" charset="0"/>
              </a:rPr>
              <a:t>	L’allievo impara solo quando è attivo</a:t>
            </a:r>
            <a:r>
              <a:rPr lang="it-IT" altLang="ja-JP" sz="2000" dirty="0">
                <a:latin typeface="Helvetica" charset="0"/>
                <a:ea typeface="ＤＦＰ行書体" charset="0"/>
                <a:cs typeface="ＤＦＰ行書体" charset="0"/>
              </a:rPr>
              <a:t>… ma i «metodi attivi» non hanno nulla a che vedere con il  bricolage non-direttivo : essi consistono nel </a:t>
            </a:r>
            <a:r>
              <a:rPr lang="it-IT" altLang="ja-JP" sz="2000" dirty="0">
                <a:solidFill>
                  <a:schemeClr val="accent1"/>
                </a:solidFill>
                <a:latin typeface="Helvetica" charset="0"/>
                <a:ea typeface="ＤＦＰ行書体" charset="0"/>
                <a:cs typeface="ＤＦＰ行書体" charset="0"/>
              </a:rPr>
              <a:t>rendere possibile un’attività mentale dell’allievo in una situazione di apprendimento</a:t>
            </a:r>
            <a:r>
              <a:rPr lang="it-IT" altLang="ja-JP" sz="2000" dirty="0">
                <a:latin typeface="Helvetica" charset="0"/>
                <a:ea typeface="ＤＦＰ行書体" charset="0"/>
                <a:cs typeface="ＤＦＰ行書体" charset="0"/>
              </a:rPr>
              <a:t> (in cui il soggetto può lavorare su materiali a partire da consegne che gli permettano di realizzare un compito e, attraverso di esso, raggiungere un obiettivo che deve poter trasferire…)</a:t>
            </a:r>
            <a:endParaRPr lang="it-IT" sz="2000" dirty="0">
              <a:latin typeface="Helvetica" charset="0"/>
              <a:ea typeface="ＤＦＰ行書体" charset="0"/>
              <a:cs typeface="ＤＦＰ行書体" charset="0"/>
            </a:endParaRPr>
          </a:p>
        </p:txBody>
      </p:sp>
    </p:spTree>
    <p:extLst>
      <p:ext uri="{BB962C8B-B14F-4D97-AF65-F5344CB8AC3E}">
        <p14:creationId xmlns:p14="http://schemas.microsoft.com/office/powerpoint/2010/main" val="1549661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1925" y="519911"/>
            <a:ext cx="8603449" cy="2246769"/>
          </a:xfrm>
          <a:prstGeom prst="rect">
            <a:avLst/>
          </a:prstGeom>
        </p:spPr>
        <p:txBody>
          <a:bodyPr wrap="square">
            <a:spAutoFit/>
          </a:bodyPr>
          <a:lstStyle/>
          <a:p>
            <a:r>
              <a:rPr lang="it-IT" sz="2000" dirty="0">
                <a:solidFill>
                  <a:srgbClr val="B0E701"/>
                </a:solidFill>
                <a:latin typeface="Helvetica" charset="0"/>
                <a:ea typeface="ＤＦＰ行書体" charset="0"/>
                <a:cs typeface="ＤＦＰ行書体" charset="0"/>
              </a:rPr>
              <a:t>2) FAR LEVA SULL’INTERESSE DELL’ALLIEVO</a:t>
            </a:r>
            <a:r>
              <a:rPr lang="it-IT" altLang="ja-JP" sz="2000" dirty="0">
                <a:solidFill>
                  <a:srgbClr val="B0E701"/>
                </a:solidFill>
                <a:latin typeface="Helvetica" charset="0"/>
                <a:ea typeface="ＤＦＰ行書体" charset="0"/>
                <a:cs typeface="ＤＦＰ行書体" charset="0"/>
              </a:rPr>
              <a:t>, MA  NON AVER TIMORE DI MOBILITARLO A PARTIRE DA NUOVI INTERESSI! </a:t>
            </a:r>
          </a:p>
          <a:p>
            <a:pPr algn="just"/>
            <a:r>
              <a:rPr lang="it-IT" sz="2000" dirty="0">
                <a:latin typeface="Helvetica" charset="0"/>
                <a:ea typeface="ＤＦＰ行書体" charset="0"/>
                <a:cs typeface="ＤＦＰ行書体" charset="0"/>
              </a:rPr>
              <a:t>Si deve tener conto del tema del «desiderio»… Ciò non vuol dire bloccare l’allievo all’interno di interessi preesistenti, ma mobilitarlo su saperi di cui è in grado di mettere in evidenza le possibilità.</a:t>
            </a:r>
            <a:r>
              <a:rPr lang="it-IT" altLang="ja-JP" sz="2000" dirty="0">
                <a:latin typeface="Helvetica" charset="0"/>
                <a:ea typeface="ＤＦＰ行書体" charset="0"/>
                <a:cs typeface="ＤＦＰ行書体" charset="0"/>
              </a:rPr>
              <a:t> Rendere  «vivi» i saperi, far vedere che sono stati costruiti nel corso della lunga storia degli uomini che hanno lottato per la loro emancipazione.</a:t>
            </a:r>
            <a:endParaRPr lang="it-IT" sz="2000" dirty="0">
              <a:latin typeface="Helvetica" charset="0"/>
              <a:ea typeface="ＤＦＰ行書体" charset="0"/>
              <a:cs typeface="ＤＦＰ行書体" charset="0"/>
            </a:endParaRPr>
          </a:p>
        </p:txBody>
      </p:sp>
      <p:sp>
        <p:nvSpPr>
          <p:cNvPr id="5" name="ZoneTexte 4"/>
          <p:cNvSpPr txBox="1"/>
          <p:nvPr/>
        </p:nvSpPr>
        <p:spPr>
          <a:xfrm>
            <a:off x="317525" y="3277571"/>
            <a:ext cx="8406885" cy="3139321"/>
          </a:xfrm>
          <a:prstGeom prst="rect">
            <a:avLst/>
          </a:prstGeom>
          <a:noFill/>
        </p:spPr>
        <p:txBody>
          <a:bodyPr wrap="square" rtlCol="0">
            <a:spAutoFit/>
          </a:bodyPr>
          <a:lstStyle/>
          <a:p>
            <a:r>
              <a:rPr lang="it-IT" sz="2000" dirty="0">
                <a:solidFill>
                  <a:srgbClr val="B0E701"/>
                </a:solidFill>
                <a:latin typeface="Helvetica" charset="0"/>
                <a:ea typeface="ＤＦＰ行書体" charset="0"/>
                <a:cs typeface="ＤＦＰ行書体" charset="0"/>
              </a:rPr>
              <a:t>3) MOBILITARE SU DEI COMPITI</a:t>
            </a:r>
            <a:r>
              <a:rPr lang="it-IT" altLang="ja-JP" sz="2000" dirty="0">
                <a:solidFill>
                  <a:srgbClr val="B0E701"/>
                </a:solidFill>
                <a:latin typeface="Helvetica" charset="0"/>
                <a:ea typeface="ＤＦＰ行書体" charset="0"/>
                <a:cs typeface="ＤＦＰ行書体" charset="0"/>
              </a:rPr>
              <a:t>… MA  RICORDANDOSI SEMPRE CHE L’OBIETTIVO DELLA SCUOLA è QUELLO </a:t>
            </a:r>
            <a:r>
              <a:rPr lang="it-IT" sz="2000" dirty="0">
                <a:solidFill>
                  <a:srgbClr val="B0E701"/>
                </a:solidFill>
                <a:latin typeface="Helvetica" charset="0"/>
                <a:ea typeface="ＤＦＰ行書体" charset="0"/>
                <a:cs typeface="ＤＦＰ行書体" charset="0"/>
              </a:rPr>
              <a:t>«FAR COMPRENDERE» E NON DI «FAR RIUSCIRE» !</a:t>
            </a:r>
          </a:p>
          <a:p>
            <a:pPr algn="just"/>
            <a:r>
              <a:rPr lang="it-IT" sz="2000" dirty="0">
                <a:latin typeface="Helvetica" charset="0"/>
                <a:ea typeface="ＤＦＰ行書体" charset="0"/>
                <a:cs typeface="ＤＦＰ行書体" charset="0"/>
              </a:rPr>
              <a:t>Non bisogna mai confondere </a:t>
            </a:r>
            <a:r>
              <a:rPr lang="it-IT" altLang="ja-JP" sz="2000" dirty="0">
                <a:solidFill>
                  <a:schemeClr val="accent1"/>
                </a:solidFill>
                <a:latin typeface="Helvetica" charset="0"/>
                <a:ea typeface="ＤＦＰ行書体" charset="0"/>
                <a:cs typeface="ＤＦＰ行書体" charset="0"/>
              </a:rPr>
              <a:t>il compito con l’obiettivo</a:t>
            </a:r>
            <a:r>
              <a:rPr lang="it-IT" altLang="ja-JP" sz="2000" dirty="0">
                <a:latin typeface="Helvetica" charset="0"/>
                <a:ea typeface="ＤＦＰ行書体" charset="0"/>
                <a:cs typeface="ＤＦＰ行書体" charset="0"/>
              </a:rPr>
              <a:t>. Il primo può essere appreso con più facilità, ma è il secondo a dover essere perseguito e valutato. Il «fare»  è al servizio del  «comprendere». Non basta  a garantire l’</a:t>
            </a:r>
            <a:r>
              <a:rPr lang="it-IT" altLang="ja-JP" sz="2000" dirty="0">
                <a:solidFill>
                  <a:schemeClr val="accent1"/>
                </a:solidFill>
                <a:latin typeface="Helvetica" charset="0"/>
                <a:ea typeface="ＤＦＰ行書体" charset="0"/>
                <a:cs typeface="ＤＦＰ行書体" charset="0"/>
              </a:rPr>
              <a:t>apprendimento </a:t>
            </a:r>
            <a:r>
              <a:rPr lang="it-IT" altLang="ja-JP" sz="2000" dirty="0">
                <a:latin typeface="Helvetica" charset="0"/>
                <a:ea typeface="ＤＦＰ行書体" charset="0"/>
                <a:cs typeface="ＤＦＰ行書体" charset="0"/>
              </a:rPr>
              <a:t>il provar piacere nello svolgimento di  </a:t>
            </a:r>
            <a:r>
              <a:rPr lang="it-IT" altLang="ja-JP" sz="2000" dirty="0">
                <a:solidFill>
                  <a:schemeClr val="accent1"/>
                </a:solidFill>
                <a:latin typeface="Helvetica" charset="0"/>
                <a:ea typeface="ＤＦＰ行書体" charset="0"/>
                <a:cs typeface="ＤＦＰ行書体" charset="0"/>
              </a:rPr>
              <a:t>un’attività </a:t>
            </a:r>
            <a:r>
              <a:rPr lang="it-IT" altLang="ja-JP" sz="2000" dirty="0">
                <a:latin typeface="Helvetica" charset="0"/>
                <a:ea typeface="ＤＦＰ行書体" charset="0"/>
                <a:cs typeface="ＤＦＰ行書体" charset="0"/>
              </a:rPr>
              <a:t>o la sua minuziosa realizzazione: è necessario che si stabilizzi un’abilità mentale la cui padronanza  è garantita solo dal transfert.</a:t>
            </a:r>
            <a:endParaRPr lang="it-IT" sz="2000" dirty="0">
              <a:latin typeface="Helvetica" charset="0"/>
              <a:ea typeface="ＤＦＰ行書体" charset="0"/>
              <a:cs typeface="ＤＦＰ行書体" charset="0"/>
            </a:endParaRPr>
          </a:p>
          <a:p>
            <a:endParaRPr lang="it-IT" dirty="0"/>
          </a:p>
        </p:txBody>
      </p:sp>
    </p:spTree>
    <p:extLst>
      <p:ext uri="{BB962C8B-B14F-4D97-AF65-F5344CB8AC3E}">
        <p14:creationId xmlns:p14="http://schemas.microsoft.com/office/powerpoint/2010/main" val="232299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7283" y="400607"/>
            <a:ext cx="8648811" cy="3785652"/>
          </a:xfrm>
          <a:prstGeom prst="rect">
            <a:avLst/>
          </a:prstGeom>
        </p:spPr>
        <p:txBody>
          <a:bodyPr wrap="square">
            <a:spAutoFit/>
          </a:bodyPr>
          <a:lstStyle/>
          <a:p>
            <a:r>
              <a:rPr lang="it-IT" sz="2000" dirty="0">
                <a:solidFill>
                  <a:srgbClr val="B0E701"/>
                </a:solidFill>
                <a:latin typeface="Helvetica" charset="0"/>
                <a:ea typeface="ＤＦＰ行書体" charset="0"/>
                <a:cs typeface="ＤＦＰ行書体" charset="0"/>
              </a:rPr>
              <a:t>4) DIFFERENZIARE  LA PEDAGOGIA, MA SENZA BLOCCARE I SOGGETTI AL’INTERNO DI UNA STRATEGIA DI APPRENDIMENTO!</a:t>
            </a:r>
            <a:r>
              <a:rPr lang="it-IT" altLang="ja-JP" sz="2000" dirty="0">
                <a:solidFill>
                  <a:srgbClr val="FFD61E"/>
                </a:solidFill>
                <a:latin typeface="Helvetica" charset="0"/>
                <a:ea typeface="ＤＦＰ行書体" charset="0"/>
                <a:cs typeface="ＤＦＰ行書体" charset="0"/>
              </a:rPr>
              <a:t> </a:t>
            </a:r>
          </a:p>
          <a:p>
            <a:r>
              <a:rPr lang="it-IT" sz="2000" dirty="0">
                <a:latin typeface="Helvetica" charset="0"/>
                <a:ea typeface="ＤＦＰ行書体" charset="0"/>
                <a:cs typeface="ＤＦＰ行書体" charset="0"/>
              </a:rPr>
              <a:t>Bisogna «adattarsi</a:t>
            </a:r>
            <a:r>
              <a:rPr lang="it-IT" altLang="ja-JP" sz="2000" dirty="0">
                <a:latin typeface="Helvetica" charset="0"/>
                <a:ea typeface="ＤＦＰ行書体" charset="0"/>
                <a:cs typeface="ＤＦＰ行書体" charset="0"/>
              </a:rPr>
              <a:t> agli allievi» e mettere in atto una «pedagogia differenziata»…. </a:t>
            </a:r>
            <a:r>
              <a:rPr lang="it-IT" altLang="ja-JP" sz="1600" dirty="0">
                <a:latin typeface="Helvetica" charset="0"/>
                <a:ea typeface="ＤＦＰ行書体" charset="0"/>
                <a:cs typeface="ＤＦＰ行書体" charset="0"/>
              </a:rPr>
              <a:t>Ma  questo non vuol dire: </a:t>
            </a:r>
          </a:p>
          <a:p>
            <a:pPr lvl="2"/>
            <a:r>
              <a:rPr lang="it-IT" sz="1600" dirty="0">
                <a:latin typeface="Helvetica" charset="0"/>
                <a:ea typeface="ＤＦＰ行書体" charset="0"/>
                <a:cs typeface="ＤＦＰ行書体" charset="0"/>
              </a:rPr>
              <a:t>- Mettere in atto sistemi di condizionamenti strettamente individualizzati</a:t>
            </a:r>
          </a:p>
          <a:p>
            <a:pPr lvl="2" algn="just"/>
            <a:r>
              <a:rPr lang="it-IT" sz="1600" dirty="0">
                <a:latin typeface="Helvetica" charset="0"/>
                <a:ea typeface="ＤＦＰ行書体" charset="0"/>
                <a:cs typeface="ＤＦＰ行書体" charset="0"/>
              </a:rPr>
              <a:t>- Bloccare gli individui  nelle loro strategie di apprendimento</a:t>
            </a:r>
            <a:endParaRPr lang="it-IT" altLang="ja-JP" sz="1600" dirty="0">
              <a:latin typeface="Helvetica" charset="0"/>
              <a:ea typeface="ＤＦＰ行書体" charset="0"/>
              <a:cs typeface="ＤＦＰ行書体" charset="0"/>
            </a:endParaRPr>
          </a:p>
          <a:p>
            <a:pPr lvl="2" algn="just"/>
            <a:r>
              <a:rPr lang="it-IT" sz="1600" dirty="0">
                <a:latin typeface="Helvetica" charset="0"/>
                <a:ea typeface="ＤＦＰ行書体" charset="0"/>
                <a:cs typeface="ＤＦＰ行書体" charset="0"/>
              </a:rPr>
              <a:t>- Praticare un’analisi diagnostica preventiva e la classificazione sistematica delle persone  per imporre loro i  «rimedi più </a:t>
            </a:r>
            <a:r>
              <a:rPr lang="it-IT" sz="1600" dirty="0" err="1">
                <a:latin typeface="Helvetica" charset="0"/>
                <a:ea typeface="ＤＦＰ行書体" charset="0"/>
                <a:cs typeface="ＤＦＰ行書体" charset="0"/>
              </a:rPr>
              <a:t>adatt</a:t>
            </a:r>
            <a:r>
              <a:rPr lang="it-IT" sz="1600" dirty="0">
                <a:latin typeface="Helvetica" charset="0"/>
                <a:ea typeface="ＤＦＰ行書体" charset="0"/>
                <a:cs typeface="ＤＦＰ行書体" charset="0"/>
              </a:rPr>
              <a:t> »…</a:t>
            </a:r>
          </a:p>
          <a:p>
            <a:r>
              <a:rPr lang="it-IT" sz="1600" dirty="0">
                <a:latin typeface="Helvetica" charset="0"/>
                <a:ea typeface="ＤＦＰ行書体" charset="0"/>
                <a:cs typeface="ＤＦＰ行書体" charset="0"/>
              </a:rPr>
              <a:t>	</a:t>
            </a:r>
          </a:p>
          <a:p>
            <a:r>
              <a:rPr lang="it-IT" sz="1600" dirty="0">
                <a:latin typeface="Helvetica" charset="0"/>
                <a:ea typeface="ＤＦＰ行書体" charset="0"/>
                <a:cs typeface="ＤＦＰ行書体" charset="0"/>
              </a:rPr>
              <a:t>	Ciò significa che è necessario</a:t>
            </a:r>
            <a:r>
              <a:rPr lang="it-IT" altLang="ja-JP" sz="1600" dirty="0">
                <a:latin typeface="Helvetica" charset="0"/>
                <a:ea typeface="ＤＦＰ行書体" charset="0"/>
                <a:cs typeface="ＤＦＰ行書体" charset="0"/>
              </a:rPr>
              <a:t> :</a:t>
            </a:r>
          </a:p>
          <a:p>
            <a:pPr lvl="2"/>
            <a:r>
              <a:rPr lang="it-IT" sz="1600" b="1" dirty="0">
                <a:solidFill>
                  <a:schemeClr val="accent1"/>
                </a:solidFill>
                <a:latin typeface="Helvetica" charset="0"/>
                <a:ea typeface="ＤＦＰ行書体" charset="0"/>
                <a:cs typeface="ＤＦＰ行書体" charset="0"/>
              </a:rPr>
              <a:t>- Offrire prospettive proponendo un insieme di possibilità </a:t>
            </a:r>
          </a:p>
          <a:p>
            <a:pPr lvl="2" algn="just"/>
            <a:r>
              <a:rPr lang="it-IT" sz="1600" b="1" dirty="0">
                <a:solidFill>
                  <a:schemeClr val="accent1"/>
                </a:solidFill>
                <a:latin typeface="Helvetica" charset="0"/>
                <a:ea typeface="ＤＦＰ行書体" charset="0"/>
                <a:cs typeface="ＤＦＰ行書体" charset="0"/>
              </a:rPr>
              <a:t>- Accompagnare ogni soggetto affinché possa identificare gradualmente ciò che per lui va meglio</a:t>
            </a:r>
            <a:endParaRPr lang="it-IT" altLang="ja-JP" sz="1600" b="1" dirty="0">
              <a:solidFill>
                <a:schemeClr val="accent1"/>
              </a:solidFill>
              <a:latin typeface="Helvetica" charset="0"/>
              <a:ea typeface="ＤＦＰ行書体" charset="0"/>
              <a:cs typeface="ＤＦＰ行書体" charset="0"/>
            </a:endParaRPr>
          </a:p>
          <a:p>
            <a:pPr lvl="2"/>
            <a:r>
              <a:rPr lang="it-IT" sz="1600" b="1" dirty="0">
                <a:solidFill>
                  <a:schemeClr val="accent1"/>
                </a:solidFill>
                <a:latin typeface="Helvetica" charset="0"/>
                <a:ea typeface="ＤＦＰ行書体" charset="0"/>
                <a:cs typeface="ＤＦＰ行書体" charset="0"/>
              </a:rPr>
              <a:t>- Praticare la metaacognizione.</a:t>
            </a:r>
            <a:endParaRPr lang="it-IT" sz="1600" dirty="0">
              <a:latin typeface="Helvetica" charset="0"/>
              <a:ea typeface="ＤＦＰ行書体" charset="0"/>
              <a:cs typeface="ＤＦＰ行書体" charset="0"/>
            </a:endParaRPr>
          </a:p>
        </p:txBody>
      </p:sp>
      <p:sp>
        <p:nvSpPr>
          <p:cNvPr id="5" name="Rectangle 4"/>
          <p:cNvSpPr/>
          <p:nvPr/>
        </p:nvSpPr>
        <p:spPr>
          <a:xfrm>
            <a:off x="287283" y="4200231"/>
            <a:ext cx="8648811" cy="1938992"/>
          </a:xfrm>
          <a:prstGeom prst="rect">
            <a:avLst/>
          </a:prstGeom>
        </p:spPr>
        <p:txBody>
          <a:bodyPr wrap="square">
            <a:spAutoFit/>
          </a:bodyPr>
          <a:lstStyle/>
          <a:p>
            <a:r>
              <a:rPr lang="it-IT" sz="2000" dirty="0">
                <a:solidFill>
                  <a:srgbClr val="B0E701"/>
                </a:solidFill>
                <a:latin typeface="Helvetica" charset="0"/>
                <a:ea typeface="ＤＦＰ行書体" charset="0"/>
                <a:cs typeface="ＤＦＰ行書体" charset="0"/>
              </a:rPr>
              <a:t>5) FAR ACQUISIRE COMPETENZE… MA SENZA RIDURRE AD ESSE L’APPRENDIMENTO  </a:t>
            </a:r>
            <a:endParaRPr lang="it-IT" altLang="ja-JP" sz="2000" dirty="0">
              <a:solidFill>
                <a:srgbClr val="B0E701"/>
              </a:solidFill>
              <a:latin typeface="Helvetica" charset="0"/>
              <a:ea typeface="ＤＦＰ行書体" charset="0"/>
              <a:cs typeface="ＤＦＰ行書体" charset="0"/>
            </a:endParaRPr>
          </a:p>
          <a:p>
            <a:pPr algn="just"/>
            <a:r>
              <a:rPr lang="it-IT" sz="2000" dirty="0">
                <a:latin typeface="Helvetica" charset="0"/>
                <a:ea typeface="ＤＦＰ行書体" charset="0"/>
                <a:cs typeface="ＤＦＰ行書体" charset="0"/>
              </a:rPr>
              <a:t>Non si deve ridurre un  «sapere» alla somma delle tecniche o delle competenze necessarie a metterlo in atto…. Bisogna ricercare </a:t>
            </a:r>
            <a:r>
              <a:rPr lang="it-IT" sz="2000" dirty="0">
                <a:solidFill>
                  <a:schemeClr val="accent1"/>
                </a:solidFill>
                <a:latin typeface="Helvetica" charset="0"/>
                <a:ea typeface="ＤＦＰ行書体" charset="0"/>
                <a:cs typeface="ＤＦＰ行書体" charset="0"/>
              </a:rPr>
              <a:t>quello che  «fa progetto» in questo sapere.</a:t>
            </a:r>
            <a:r>
              <a:rPr lang="it-IT" sz="2000" dirty="0">
                <a:latin typeface="Helvetica" charset="0"/>
                <a:ea typeface="ＤＦＰ行書体" charset="0"/>
                <a:cs typeface="ＤＦＰ行書体" charset="0"/>
              </a:rPr>
              <a:t> A partire da lì bisogna creare situazioni che permettano di collocarsi  nell’</a:t>
            </a:r>
            <a:r>
              <a:rPr lang="it-IT" altLang="ja-JP" sz="2000" dirty="0">
                <a:latin typeface="Helvetica" charset="0"/>
                <a:ea typeface="ＤＦＰ行書体" charset="0"/>
                <a:cs typeface="ＤＦＰ行書体" charset="0"/>
              </a:rPr>
              <a:t>«intenzione di apprendere».</a:t>
            </a:r>
            <a:endParaRPr lang="it-IT" sz="2000" dirty="0">
              <a:latin typeface="Helvetica" charset="0"/>
              <a:ea typeface="ＤＦＰ行書体" charset="0"/>
              <a:cs typeface="ＤＦＰ行書体" charset="0"/>
            </a:endParaRPr>
          </a:p>
        </p:txBody>
      </p:sp>
    </p:spTree>
    <p:extLst>
      <p:ext uri="{BB962C8B-B14F-4D97-AF65-F5344CB8AC3E}">
        <p14:creationId xmlns:p14="http://schemas.microsoft.com/office/powerpoint/2010/main" val="2591147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045" y="412296"/>
            <a:ext cx="8694171" cy="2554545"/>
          </a:xfrm>
          <a:prstGeom prst="rect">
            <a:avLst/>
          </a:prstGeom>
        </p:spPr>
        <p:txBody>
          <a:bodyPr wrap="square">
            <a:spAutoFit/>
          </a:bodyPr>
          <a:lstStyle/>
          <a:p>
            <a:r>
              <a:rPr lang="it-IT" sz="2000" dirty="0">
                <a:solidFill>
                  <a:srgbClr val="B0E701"/>
                </a:solidFill>
                <a:latin typeface="Helvetica" charset="0"/>
                <a:ea typeface="ＤＦＰ行書体" charset="0"/>
                <a:cs typeface="ＤＦＰ行書体" charset="0"/>
              </a:rPr>
              <a:t>6) SCEGLIERE IL PROGETTO… MA SENZA ESLUDERE  ESERCITAZIONI SISTEMATICHE</a:t>
            </a:r>
            <a:r>
              <a:rPr lang="it-IT" altLang="ja-JP" sz="2000" dirty="0">
                <a:solidFill>
                  <a:srgbClr val="B0E701"/>
                </a:solidFill>
                <a:latin typeface="Helvetica" charset="0"/>
                <a:ea typeface="ＤＦＰ行書体" charset="0"/>
                <a:cs typeface="ＤＦＰ行書体" charset="0"/>
              </a:rPr>
              <a:t> !</a:t>
            </a:r>
            <a:endParaRPr lang="it-IT" sz="2000" dirty="0">
              <a:solidFill>
                <a:srgbClr val="B0E701"/>
              </a:solidFill>
              <a:latin typeface="Helvetica" charset="0"/>
              <a:ea typeface="ＤＦＰ行書体" charset="0"/>
              <a:cs typeface="ＤＦＰ行書体" charset="0"/>
            </a:endParaRPr>
          </a:p>
          <a:p>
            <a:pPr algn="just"/>
            <a:r>
              <a:rPr lang="it-IT" sz="2000" dirty="0">
                <a:latin typeface="Helvetica" charset="0"/>
                <a:ea typeface="ＤＦＰ行書体" charset="0"/>
                <a:cs typeface="ＤＦＰ行書体" charset="0"/>
              </a:rPr>
              <a:t>Non si deve pensare che un </a:t>
            </a:r>
            <a:r>
              <a:rPr lang="it-IT" altLang="ja-JP" sz="2000" dirty="0">
                <a:latin typeface="Helvetica" charset="0"/>
                <a:ea typeface="ＤＦＰ行書体" charset="0"/>
                <a:cs typeface="ＤＦＰ行書体" charset="0"/>
              </a:rPr>
              <a:t> «progetto» e la volontà di metterlo in atto sostituiscano l’apprendimento di tecniche. </a:t>
            </a:r>
            <a:r>
              <a:rPr lang="it-IT" altLang="ja-JP" sz="2000" dirty="0">
                <a:solidFill>
                  <a:schemeClr val="accent1"/>
                </a:solidFill>
                <a:latin typeface="Helvetica" charset="0"/>
                <a:ea typeface="ＤＦＰ行書体" charset="0"/>
                <a:cs typeface="ＤＦＰ行書体" charset="0"/>
              </a:rPr>
              <a:t>L’intenzione di imparare  </a:t>
            </a:r>
            <a:r>
              <a:rPr lang="it-IT" altLang="ja-JP" sz="2000" dirty="0">
                <a:latin typeface="Helvetica" charset="0"/>
                <a:ea typeface="ＤＦＰ行書体" charset="0"/>
                <a:cs typeface="ＤＦＰ行書体" charset="0"/>
              </a:rPr>
              <a:t>può concretizzarsi</a:t>
            </a:r>
            <a:r>
              <a:rPr lang="it-IT" altLang="ja-JP" sz="2000" dirty="0">
                <a:solidFill>
                  <a:schemeClr val="accent1"/>
                </a:solidFill>
                <a:latin typeface="Helvetica" charset="0"/>
                <a:ea typeface="ＤＦＰ行書体" charset="0"/>
                <a:cs typeface="ＤＦＰ行書体" charset="0"/>
              </a:rPr>
              <a:t> </a:t>
            </a:r>
            <a:r>
              <a:rPr lang="it-IT" altLang="ja-JP" sz="2000" dirty="0">
                <a:latin typeface="Helvetica" charset="0"/>
                <a:ea typeface="ＤＦＰ行書体" charset="0"/>
                <a:cs typeface="ＤＦＰ行書体" charset="0"/>
              </a:rPr>
              <a:t>solo se accompagnata da esercitazioni sistematiche</a:t>
            </a:r>
            <a:r>
              <a:rPr lang="it-IT" altLang="ja-JP" sz="2000" dirty="0">
                <a:solidFill>
                  <a:schemeClr val="accent1"/>
                </a:solidFill>
                <a:latin typeface="Helvetica" charset="0"/>
                <a:ea typeface="ＤＦＰ行書体" charset="0"/>
                <a:cs typeface="ＤＦＰ行書体" charset="0"/>
              </a:rPr>
              <a:t>….</a:t>
            </a:r>
            <a:r>
              <a:rPr lang="it-IT" altLang="ja-JP" sz="2000" dirty="0">
                <a:latin typeface="Helvetica" charset="0"/>
                <a:ea typeface="ＤＦＰ行書体" charset="0"/>
                <a:cs typeface="ＤＦＰ行書体" charset="0"/>
              </a:rPr>
              <a:t> Praticare una «pedagogia della scoperta» non impedisce di dedicare in modo rigoroso momenti alla </a:t>
            </a:r>
            <a:r>
              <a:rPr lang="it-IT" altLang="ja-JP" sz="2000" dirty="0">
                <a:solidFill>
                  <a:schemeClr val="accent1"/>
                </a:solidFill>
                <a:latin typeface="Helvetica" charset="0"/>
                <a:ea typeface="ＤＦＰ行書体" charset="0"/>
                <a:cs typeface="ＤＦＰ行書体" charset="0"/>
              </a:rPr>
              <a:t>formalizzazione,  alla mentalizzazione e  alla restituzione</a:t>
            </a:r>
            <a:endParaRPr lang="it-IT" sz="2000" dirty="0">
              <a:latin typeface="Helvetica" charset="0"/>
              <a:ea typeface="ＤＦＰ行書体" charset="0"/>
              <a:cs typeface="ＤＦＰ行書体" charset="0"/>
            </a:endParaRPr>
          </a:p>
        </p:txBody>
      </p:sp>
      <p:sp>
        <p:nvSpPr>
          <p:cNvPr id="5" name="Rectangle 4"/>
          <p:cNvSpPr/>
          <p:nvPr/>
        </p:nvSpPr>
        <p:spPr>
          <a:xfrm>
            <a:off x="257046" y="3628370"/>
            <a:ext cx="8558088" cy="2646878"/>
          </a:xfrm>
          <a:prstGeom prst="rect">
            <a:avLst/>
          </a:prstGeom>
        </p:spPr>
        <p:txBody>
          <a:bodyPr wrap="square">
            <a:spAutoFit/>
          </a:bodyPr>
          <a:lstStyle/>
          <a:p>
            <a:r>
              <a:rPr lang="it-IT" sz="2000" dirty="0">
                <a:solidFill>
                  <a:srgbClr val="B0E701"/>
                </a:solidFill>
                <a:latin typeface="Helvetica" charset="0"/>
                <a:ea typeface="ＤＦＰ行書体" charset="0"/>
                <a:cs typeface="ＤＦＰ行書体" charset="0"/>
              </a:rPr>
              <a:t>7) «IMPARARE A IMPARARE»… MA  PER APPRENDERE QUALCOSA!</a:t>
            </a:r>
          </a:p>
          <a:p>
            <a:endParaRPr lang="it-IT" sz="2000" dirty="0">
              <a:solidFill>
                <a:srgbClr val="B0E701"/>
              </a:solidFill>
              <a:latin typeface="Helvetica" charset="0"/>
              <a:ea typeface="ＤＦＰ行書体" charset="0"/>
              <a:cs typeface="ＤＦＰ行書体" charset="0"/>
            </a:endParaRPr>
          </a:p>
          <a:p>
            <a:pPr algn="just"/>
            <a:r>
              <a:rPr lang="it-IT" dirty="0">
                <a:latin typeface="Helvetica" charset="0"/>
                <a:ea typeface="ＤＦＰ行書体" charset="0"/>
                <a:cs typeface="ＤＦＰ行書体" charset="0"/>
              </a:rPr>
              <a:t>Lo sviluppo del soggetto e delle sue capacità di apprendimento è  una finalità essenziale dell’educazione</a:t>
            </a:r>
            <a:r>
              <a:rPr lang="it-IT" altLang="ja-JP" dirty="0">
                <a:latin typeface="Helvetica" charset="0"/>
                <a:ea typeface="ＤＦＰ行書体" charset="0"/>
                <a:cs typeface="ＤＦＰ行書体" charset="0"/>
              </a:rPr>
              <a:t>,  soprattutto in un mondo in cui le conoscenze si rinnovano velocemente e s’impone la formazione continua… Tuttavia, le «capacità trasversali» non possono agire nel vuoto; inoltre, </a:t>
            </a:r>
            <a:r>
              <a:rPr lang="it-IT" altLang="ja-JP" dirty="0">
                <a:solidFill>
                  <a:schemeClr val="accent1"/>
                </a:solidFill>
                <a:latin typeface="Helvetica" charset="0"/>
                <a:ea typeface="ＤＦＰ行書体" charset="0"/>
                <a:cs typeface="ＤＦＰ行書体" charset="0"/>
              </a:rPr>
              <a:t>i contenuti disciplinari «danno forma alla mente»</a:t>
            </a:r>
            <a:r>
              <a:rPr lang="it-IT" altLang="ja-JP" dirty="0">
                <a:latin typeface="Helvetica" charset="0"/>
                <a:ea typeface="ＤＦＰ行書体" charset="0"/>
                <a:cs typeface="ＤＦＰ行書体" charset="0"/>
              </a:rPr>
              <a:t>; la mente non può essere ridotta a un «segmento ipotetico-deduttivo».</a:t>
            </a:r>
            <a:endParaRPr lang="it-IT" dirty="0">
              <a:latin typeface="Helvetica" charset="0"/>
              <a:ea typeface="ＤＦＰ行書体" charset="0"/>
              <a:cs typeface="ＤＦＰ行書体" charset="0"/>
            </a:endParaRPr>
          </a:p>
          <a:p>
            <a:endParaRPr lang="it-IT" dirty="0">
              <a:latin typeface="Helvetica" charset="0"/>
              <a:ea typeface="ＤＦＰ行書体" charset="0"/>
              <a:cs typeface="ＤＦＰ行書体" charset="0"/>
            </a:endParaRPr>
          </a:p>
        </p:txBody>
      </p:sp>
    </p:spTree>
    <p:extLst>
      <p:ext uri="{BB962C8B-B14F-4D97-AF65-F5344CB8AC3E}">
        <p14:creationId xmlns:p14="http://schemas.microsoft.com/office/powerpoint/2010/main" val="285801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2165" y="356696"/>
            <a:ext cx="8573209" cy="2246769"/>
          </a:xfrm>
          <a:prstGeom prst="rect">
            <a:avLst/>
          </a:prstGeom>
        </p:spPr>
        <p:txBody>
          <a:bodyPr wrap="square">
            <a:spAutoFit/>
          </a:bodyPr>
          <a:lstStyle/>
          <a:p>
            <a:r>
              <a:rPr lang="it-IT" sz="2000" dirty="0">
                <a:solidFill>
                  <a:srgbClr val="B0E701"/>
                </a:solidFill>
                <a:latin typeface="Helvetica" charset="0"/>
                <a:ea typeface="ＤＦＰ行書体" charset="0"/>
                <a:cs typeface="ＤＦＰ行書体" charset="0"/>
              </a:rPr>
              <a:t>8) METTERE IN ATTO UNA «VALUTAZIONE FORMATIVA»… MA  ESSENDO ESIGENTI!</a:t>
            </a:r>
          </a:p>
          <a:p>
            <a:r>
              <a:rPr lang="it-IT" sz="2000" dirty="0">
                <a:latin typeface="Helvetica" charset="0"/>
                <a:ea typeface="ＤＦＰ行書体" charset="0"/>
                <a:cs typeface="ＤＦＰ行書体" charset="0"/>
              </a:rPr>
              <a:t>Non si deve confondere la valutazione con il voto. Una vera valutazione pedagogica  non ha lo scopo di  misurare l’individuo in rapporto agli altri ma di farlo progredire  sfidando se stesso.</a:t>
            </a:r>
            <a:r>
              <a:rPr lang="it-IT" altLang="ja-JP" sz="2000" dirty="0">
                <a:latin typeface="Helvetica" charset="0"/>
                <a:ea typeface="ＤＦＰ行書体" charset="0"/>
                <a:cs typeface="ＤＦＰ行書体" charset="0"/>
              </a:rPr>
              <a:t> Questa valutazione pedagogica è l’espressione di un’</a:t>
            </a:r>
            <a:r>
              <a:rPr lang="it-IT" altLang="ja-JP" sz="2000" dirty="0">
                <a:solidFill>
                  <a:schemeClr val="accent1"/>
                </a:solidFill>
                <a:latin typeface="Helvetica" charset="0"/>
                <a:ea typeface="ＤＦＰ行書体" charset="0"/>
                <a:cs typeface="ＤＦＰ行書体" charset="0"/>
              </a:rPr>
              <a:t>«esigenza di solidarietà» che permette «l’alleanza» tra l’insegnante e l’allievo.</a:t>
            </a:r>
            <a:endParaRPr lang="it-IT" sz="2000" dirty="0">
              <a:latin typeface="Helvetica" charset="0"/>
              <a:ea typeface="ＤＦＰ行書体" charset="0"/>
              <a:cs typeface="ＤＦＰ行書体" charset="0"/>
            </a:endParaRPr>
          </a:p>
        </p:txBody>
      </p:sp>
      <p:sp>
        <p:nvSpPr>
          <p:cNvPr id="5" name="Rectangle 4"/>
          <p:cNvSpPr/>
          <p:nvPr/>
        </p:nvSpPr>
        <p:spPr>
          <a:xfrm>
            <a:off x="272165" y="2863207"/>
            <a:ext cx="8694172" cy="3514808"/>
          </a:xfrm>
          <a:prstGeom prst="rect">
            <a:avLst/>
          </a:prstGeom>
        </p:spPr>
        <p:txBody>
          <a:bodyPr wrap="square">
            <a:spAutoFit/>
          </a:bodyPr>
          <a:lstStyle/>
          <a:p>
            <a:r>
              <a:rPr lang="it-IT" sz="2000" dirty="0">
                <a:solidFill>
                  <a:srgbClr val="B0E701"/>
                </a:solidFill>
                <a:latin typeface="Helvetica" charset="0"/>
                <a:ea typeface="ＤＦＰ行書体" charset="0"/>
                <a:cs typeface="ＤＦＰ行書体" charset="0"/>
              </a:rPr>
              <a:t>9) RISPETTARE LA PERSONA… MA ANTICIPANDO LA SUA LIBERTA’  PERCHE’’ POSSA GRADUALMENTE ASSUMERSI LA RESPONSABILITA’ DELLE PROPRIE AZIONI</a:t>
            </a:r>
            <a:r>
              <a:rPr lang="it-IT" altLang="ja-JP" sz="2000" dirty="0">
                <a:solidFill>
                  <a:srgbClr val="B0E701"/>
                </a:solidFill>
                <a:latin typeface="Helvetica" charset="0"/>
                <a:ea typeface="ＤＦＰ行書体" charset="0"/>
                <a:cs typeface="ＤＦＰ行書体" charset="0"/>
              </a:rPr>
              <a:t>!</a:t>
            </a:r>
            <a:r>
              <a:rPr lang="it-IT" altLang="ja-JP" sz="2000" dirty="0">
                <a:latin typeface="Helvetica" charset="0"/>
                <a:ea typeface="ＤＦＰ行書体" charset="0"/>
                <a:cs typeface="ＤＦＰ行書体" charset="0"/>
              </a:rPr>
              <a:t> </a:t>
            </a:r>
          </a:p>
          <a:p>
            <a:r>
              <a:rPr lang="it-IT" sz="2000" dirty="0">
                <a:latin typeface="Helvetica" charset="0"/>
                <a:ea typeface="ＤＦＰ行書体" charset="0"/>
                <a:cs typeface="ＤＦＰ行書体" charset="0"/>
              </a:rPr>
              <a:t>«Cercare di comprendere» un allievo non vuol dire scusarlo sistematicamente</a:t>
            </a:r>
            <a:r>
              <a:rPr lang="it-IT" altLang="ja-JP" sz="2000" dirty="0">
                <a:latin typeface="Helvetica" charset="0"/>
                <a:ea typeface="ＤＦＰ行書体" charset="0"/>
                <a:cs typeface="ＤＦＰ行書体" charset="0"/>
              </a:rPr>
              <a:t>… Si deve essere coscienti che:</a:t>
            </a:r>
          </a:p>
          <a:p>
            <a:pPr lvl="2">
              <a:lnSpc>
                <a:spcPct val="90000"/>
              </a:lnSpc>
            </a:pPr>
            <a:r>
              <a:rPr lang="it-IT" sz="2000" dirty="0">
                <a:latin typeface="Helvetica" charset="0"/>
                <a:ea typeface="ＤＦＰ行書体" charset="0"/>
                <a:cs typeface="ＤＦＰ行書体" charset="0"/>
              </a:rPr>
              <a:t>-  È la mancanza che esclude e la sanzione che integra</a:t>
            </a:r>
            <a:r>
              <a:rPr lang="it-IT" altLang="ja-JP" sz="2000" dirty="0">
                <a:latin typeface="Helvetica" charset="0"/>
                <a:ea typeface="ＤＦＰ行書体" charset="0"/>
                <a:cs typeface="ＤＦＰ行書体" charset="0"/>
              </a:rPr>
              <a:t>…</a:t>
            </a:r>
          </a:p>
          <a:p>
            <a:pPr lvl="2">
              <a:lnSpc>
                <a:spcPct val="90000"/>
              </a:lnSpc>
            </a:pPr>
            <a:r>
              <a:rPr lang="it-IT" sz="2000" dirty="0">
                <a:latin typeface="Helvetica" charset="0"/>
                <a:ea typeface="ＤＦＰ行書体" charset="0"/>
                <a:cs typeface="ＤＦＰ行書体" charset="0"/>
              </a:rPr>
              <a:t>-  La parola educativa deve essere </a:t>
            </a:r>
            <a:r>
              <a:rPr lang="it-IT" altLang="ja-JP" sz="2000" dirty="0">
                <a:latin typeface="Helvetica" charset="0"/>
                <a:ea typeface="ＤＦＰ行書体" charset="0"/>
                <a:cs typeface="ＤＦＰ行書体" charset="0"/>
              </a:rPr>
              <a:t> «tripolare» :</a:t>
            </a:r>
          </a:p>
          <a:p>
            <a:pPr lvl="3">
              <a:lnSpc>
                <a:spcPct val="90000"/>
              </a:lnSpc>
            </a:pPr>
            <a:r>
              <a:rPr lang="it-IT" sz="2000" b="1" dirty="0">
                <a:solidFill>
                  <a:schemeClr val="accent1"/>
                </a:solidFill>
                <a:latin typeface="Helvetica" charset="0"/>
                <a:ea typeface="ＤＦＰ行書体" charset="0"/>
                <a:cs typeface="ＤＦＰ行書体" charset="0"/>
              </a:rPr>
              <a:t>- Comprendere l’«io ferito»,</a:t>
            </a:r>
          </a:p>
          <a:p>
            <a:pPr lvl="3">
              <a:lnSpc>
                <a:spcPct val="90000"/>
              </a:lnSpc>
            </a:pPr>
            <a:r>
              <a:rPr lang="it-IT" sz="2000" b="1" dirty="0">
                <a:solidFill>
                  <a:schemeClr val="accent1"/>
                </a:solidFill>
                <a:latin typeface="Helvetica" charset="0"/>
                <a:ea typeface="ＤＦＰ行書体" charset="0"/>
                <a:cs typeface="ＤＦＰ行書体" charset="0"/>
              </a:rPr>
              <a:t>- Non perdere mai di vista il collettivo e le sue esigenze</a:t>
            </a:r>
          </a:p>
          <a:p>
            <a:pPr lvl="3">
              <a:lnSpc>
                <a:spcPct val="90000"/>
              </a:lnSpc>
            </a:pPr>
            <a:r>
              <a:rPr lang="it-IT" sz="2000" b="1" dirty="0">
                <a:solidFill>
                  <a:schemeClr val="accent1"/>
                </a:solidFill>
                <a:latin typeface="Helvetica" charset="0"/>
                <a:ea typeface="ＤＦＰ行書体" charset="0"/>
                <a:cs typeface="ＤＦＰ行書体" charset="0"/>
              </a:rPr>
              <a:t>- Identificare le risorse  che permettono al soggetto di superare una visione fatalista</a:t>
            </a:r>
            <a:r>
              <a:rPr lang="it-IT" altLang="ja-JP" sz="2000" b="1" dirty="0">
                <a:solidFill>
                  <a:schemeClr val="accent1"/>
                </a:solidFill>
                <a:latin typeface="Helvetica" charset="0"/>
                <a:ea typeface="ＤＦＰ行書体" charset="0"/>
                <a:cs typeface="ＤＦＰ行書体" charset="0"/>
              </a:rPr>
              <a:t>.</a:t>
            </a:r>
          </a:p>
          <a:p>
            <a:pPr lvl="3">
              <a:lnSpc>
                <a:spcPct val="90000"/>
              </a:lnSpc>
            </a:pPr>
            <a:endParaRPr lang="it-IT" sz="1600" dirty="0">
              <a:latin typeface="Helvetica" charset="0"/>
              <a:ea typeface="ＤＦＰ行書体" charset="0"/>
              <a:cs typeface="ＤＦＰ行書体" charset="0"/>
            </a:endParaRPr>
          </a:p>
        </p:txBody>
      </p:sp>
    </p:spTree>
    <p:extLst>
      <p:ext uri="{BB962C8B-B14F-4D97-AF65-F5344CB8AC3E}">
        <p14:creationId xmlns:p14="http://schemas.microsoft.com/office/powerpoint/2010/main" val="2669822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6563" y="230448"/>
            <a:ext cx="8679051" cy="3539430"/>
          </a:xfrm>
          <a:prstGeom prst="rect">
            <a:avLst/>
          </a:prstGeom>
        </p:spPr>
        <p:txBody>
          <a:bodyPr wrap="square">
            <a:spAutoFit/>
          </a:bodyPr>
          <a:lstStyle/>
          <a:p>
            <a:r>
              <a:rPr lang="it-IT" sz="2000" dirty="0">
                <a:solidFill>
                  <a:srgbClr val="B0E701"/>
                </a:solidFill>
                <a:latin typeface="Helvetica" charset="0"/>
                <a:ea typeface="ＤＦＰ行書体" charset="0"/>
                <a:cs typeface="ＤＦＰ行書体" charset="0"/>
              </a:rPr>
              <a:t>11) EDUCARE ALLA CITTADINANZA… MA SENZA  ANTICIPARE CIO’ CHE SI DEVE FORMARE</a:t>
            </a:r>
            <a:r>
              <a:rPr lang="it-IT" altLang="ja-JP" sz="2000" dirty="0">
                <a:solidFill>
                  <a:srgbClr val="B0E701"/>
                </a:solidFill>
                <a:latin typeface="Helvetica" charset="0"/>
                <a:ea typeface="ＤＦＰ行書体" charset="0"/>
                <a:cs typeface="ＤＦＰ行書体" charset="0"/>
              </a:rPr>
              <a:t> !</a:t>
            </a:r>
          </a:p>
          <a:p>
            <a:r>
              <a:rPr lang="it-IT" sz="2000" dirty="0">
                <a:latin typeface="Helvetica" charset="0"/>
                <a:ea typeface="ＤＦＰ行書体" charset="0"/>
                <a:cs typeface="ＤＦＰ行書体" charset="0"/>
              </a:rPr>
              <a:t>La formazione alla cittadinanza non significa realizzare caricature di democrazia</a:t>
            </a:r>
            <a:r>
              <a:rPr lang="it-IT" altLang="ja-JP" sz="2000" dirty="0">
                <a:latin typeface="Helvetica" charset="0"/>
                <a:ea typeface="ＤＦＰ行書体" charset="0"/>
                <a:cs typeface="ＤＦＰ行書体" charset="0"/>
              </a:rPr>
              <a:t>… È piuttosto:</a:t>
            </a:r>
          </a:p>
          <a:p>
            <a:pPr lvl="2">
              <a:lnSpc>
                <a:spcPct val="90000"/>
              </a:lnSpc>
            </a:pPr>
            <a:r>
              <a:rPr lang="it-IT" sz="2000" dirty="0">
                <a:latin typeface="Helvetica" charset="0"/>
                <a:ea typeface="ＤＦＰ行書体" charset="0"/>
                <a:cs typeface="ＤＦＰ行書体" charset="0"/>
              </a:rPr>
              <a:t>- l</a:t>
            </a:r>
            <a:r>
              <a:rPr lang="it-IT" altLang="ja-JP" sz="2000" dirty="0">
                <a:latin typeface="Helvetica" charset="0"/>
                <a:ea typeface="ＤＦＰ行書体" charset="0"/>
                <a:cs typeface="ＤＦＰ行書体" charset="0"/>
              </a:rPr>
              <a:t>’identificazione di soggetti  e quadri di riferimento  in cui l’allievo possa esprimere il suo parere,</a:t>
            </a:r>
          </a:p>
          <a:p>
            <a:pPr lvl="2">
              <a:lnSpc>
                <a:spcPct val="90000"/>
              </a:lnSpc>
            </a:pPr>
            <a:r>
              <a:rPr lang="it-IT" sz="2000" dirty="0">
                <a:latin typeface="Helvetica" charset="0"/>
                <a:ea typeface="ＤＦＰ行書体" charset="0"/>
                <a:cs typeface="ＤＦＰ行書体" charset="0"/>
              </a:rPr>
              <a:t>- la messa in atto di </a:t>
            </a:r>
            <a:r>
              <a:rPr lang="it-IT" sz="2000" dirty="0">
                <a:solidFill>
                  <a:schemeClr val="accent1"/>
                </a:solidFill>
                <a:latin typeface="Helvetica" charset="0"/>
                <a:ea typeface="ＤＦＰ行書体" charset="0"/>
                <a:cs typeface="ＤＦＰ行書体" charset="0"/>
              </a:rPr>
              <a:t>rituali  che permettano di passare dalla parola pulsionale alla parola frutto di riflessione.</a:t>
            </a:r>
            <a:endParaRPr lang="it-IT" sz="2000" dirty="0">
              <a:latin typeface="Helvetica" charset="0"/>
              <a:ea typeface="ＤＦＰ行書体" charset="0"/>
              <a:cs typeface="ＤＦＰ行書体" charset="0"/>
            </a:endParaRPr>
          </a:p>
          <a:p>
            <a:pPr lvl="2">
              <a:lnSpc>
                <a:spcPct val="90000"/>
              </a:lnSpc>
            </a:pPr>
            <a:r>
              <a:rPr lang="it-IT" sz="2000" dirty="0">
                <a:latin typeface="Helvetica" charset="0"/>
                <a:ea typeface="ＤＦＰ行書体" charset="0"/>
                <a:cs typeface="ＤＦＰ行書体" charset="0"/>
              </a:rPr>
              <a:t>- la  messa a disposizione di risorse che permettano, a poco a poco, di rendere più chiare le opinioni delle persone.</a:t>
            </a:r>
            <a:endParaRPr lang="it-IT" altLang="ja-JP" sz="2000" dirty="0">
              <a:latin typeface="Helvetica" charset="0"/>
              <a:ea typeface="ＤＦＰ行書体" charset="0"/>
              <a:cs typeface="ＤＦＰ行書体" charset="0"/>
            </a:endParaRPr>
          </a:p>
          <a:p>
            <a:pPr lvl="2">
              <a:lnSpc>
                <a:spcPct val="90000"/>
              </a:lnSpc>
            </a:pPr>
            <a:r>
              <a:rPr lang="it-IT" sz="2000" dirty="0">
                <a:latin typeface="Helvetica" charset="0"/>
                <a:ea typeface="ＤＦＰ行書体" charset="0"/>
                <a:cs typeface="ＤＦＰ行書体" charset="0"/>
              </a:rPr>
              <a:t>- la distinzione (essenziale in ogni insegnamento)  tra </a:t>
            </a:r>
            <a:r>
              <a:rPr lang="it-IT" sz="2000" dirty="0">
                <a:solidFill>
                  <a:schemeClr val="accent1"/>
                </a:solidFill>
                <a:latin typeface="Helvetica" charset="0"/>
                <a:ea typeface="ＤＦＰ行書体" charset="0"/>
                <a:cs typeface="ＤＦＰ行書体" charset="0"/>
              </a:rPr>
              <a:t>«il sapere» e «il credere</a:t>
            </a:r>
            <a:r>
              <a:rPr lang="it-IT" sz="2000" dirty="0">
                <a:latin typeface="Helvetica" charset="0"/>
                <a:ea typeface="ＤＦＰ行書体" charset="0"/>
                <a:cs typeface="ＤＦＰ行書体" charset="0"/>
              </a:rPr>
              <a:t>».</a:t>
            </a:r>
          </a:p>
        </p:txBody>
      </p:sp>
      <p:sp>
        <p:nvSpPr>
          <p:cNvPr id="5" name="Rectangle 4"/>
          <p:cNvSpPr/>
          <p:nvPr/>
        </p:nvSpPr>
        <p:spPr>
          <a:xfrm>
            <a:off x="196562" y="4157109"/>
            <a:ext cx="8679051" cy="1938992"/>
          </a:xfrm>
          <a:prstGeom prst="rect">
            <a:avLst/>
          </a:prstGeom>
        </p:spPr>
        <p:txBody>
          <a:bodyPr wrap="square">
            <a:spAutoFit/>
          </a:bodyPr>
          <a:lstStyle/>
          <a:p>
            <a:r>
              <a:rPr lang="it-IT" sz="2000" dirty="0">
                <a:solidFill>
                  <a:srgbClr val="B0E701"/>
                </a:solidFill>
                <a:latin typeface="Helvetica" charset="0"/>
                <a:ea typeface="ＤＦＰ行書体" charset="0"/>
                <a:cs typeface="ＤＦＰ行書体" charset="0"/>
              </a:rPr>
              <a:t>12) FORMARE CITTADINI IN DIVENIRE… MA  COINVOLGENDOLI IN SITUAZIONI CONCRETE! </a:t>
            </a:r>
          </a:p>
          <a:p>
            <a:r>
              <a:rPr lang="it-IT" sz="2000" dirty="0">
                <a:latin typeface="Helvetica" charset="0"/>
                <a:ea typeface="ＤＦＰ行書体" charset="0"/>
                <a:cs typeface="ＤＦＰ行書体" charset="0"/>
              </a:rPr>
              <a:t>La Scuola</a:t>
            </a:r>
            <a:r>
              <a:rPr lang="it-IT" altLang="ja-JP" sz="2000" dirty="0">
                <a:latin typeface="Helvetica" charset="0"/>
                <a:ea typeface="ＤＦＰ行書体" charset="0"/>
                <a:cs typeface="ＤＦＰ行書体" charset="0"/>
              </a:rPr>
              <a:t> deve insegnare agli allievi a «entrare nella dimensione politica», nel senso nobile del termine: permettere alle persone di formare «gruppi» capaci di discutere del «bene comune»… organizzare </a:t>
            </a:r>
            <a:r>
              <a:rPr lang="it-IT" altLang="ja-JP" sz="2000" dirty="0">
                <a:solidFill>
                  <a:schemeClr val="accent1"/>
                </a:solidFill>
                <a:latin typeface="Helvetica" charset="0"/>
                <a:ea typeface="ＤＦＰ行書体" charset="0"/>
                <a:cs typeface="ＤＦＰ行書体" charset="0"/>
              </a:rPr>
              <a:t>«configurazioni strutturate»</a:t>
            </a:r>
            <a:r>
              <a:rPr lang="it-IT" altLang="ja-JP" sz="2000" dirty="0">
                <a:latin typeface="Helvetica" charset="0"/>
                <a:ea typeface="ＤＦＰ行書体" charset="0"/>
                <a:cs typeface="ＤＦＰ行書体" charset="0"/>
              </a:rPr>
              <a:t> invece di  rinchiudersi in </a:t>
            </a:r>
            <a:r>
              <a:rPr lang="it-IT" altLang="ja-JP" sz="2000" dirty="0">
                <a:solidFill>
                  <a:schemeClr val="accent1"/>
                </a:solidFill>
                <a:latin typeface="Helvetica" charset="0"/>
                <a:ea typeface="ＤＦＰ行書体" charset="0"/>
                <a:cs typeface="ＤＦＰ行書体" charset="0"/>
              </a:rPr>
              <a:t>«grumi»</a:t>
            </a:r>
            <a:r>
              <a:rPr lang="it-IT" altLang="ja-JP" sz="2000" dirty="0">
                <a:latin typeface="Helvetica" charset="0"/>
                <a:ea typeface="ＤＦＰ行書体" charset="0"/>
                <a:cs typeface="ＤＦＰ行書体" charset="0"/>
              </a:rPr>
              <a:t> fusionali.</a:t>
            </a:r>
            <a:endParaRPr lang="it-IT" sz="2000" dirty="0">
              <a:latin typeface="Helvetica" charset="0"/>
              <a:ea typeface="ＤＦＰ行書体" charset="0"/>
              <a:cs typeface="ＤＦＰ行書体" charset="0"/>
            </a:endParaRPr>
          </a:p>
        </p:txBody>
      </p:sp>
    </p:spTree>
    <p:extLst>
      <p:ext uri="{BB962C8B-B14F-4D97-AF65-F5344CB8AC3E}">
        <p14:creationId xmlns:p14="http://schemas.microsoft.com/office/powerpoint/2010/main" val="2450840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Aube">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Aube.thmx</Template>
  <TotalTime>3652</TotalTime>
  <Words>1640</Words>
  <Application>Microsoft Macintosh PowerPoint</Application>
  <PresentationFormat>Presentazione su schermo (4:3)</PresentationFormat>
  <Paragraphs>151</Paragraphs>
  <Slides>24</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24</vt:i4>
      </vt:variant>
    </vt:vector>
  </HeadingPairs>
  <TitlesOfParts>
    <vt:vector size="34" baseType="lpstr">
      <vt:lpstr>ＭＳ Ｐゴシック</vt:lpstr>
      <vt:lpstr>Arial</vt:lpstr>
      <vt:lpstr>Ｃ＆Ｇ 半古印</vt:lpstr>
      <vt:lpstr>Calibri</vt:lpstr>
      <vt:lpstr>Corbel</vt:lpstr>
      <vt:lpstr>ＤＦＰ行書体</vt:lpstr>
      <vt:lpstr>Helvetica</vt:lpstr>
      <vt:lpstr>Mangal</vt:lpstr>
      <vt:lpstr>Wingdings</vt:lpstr>
      <vt:lpstr>Aube</vt:lpstr>
      <vt:lpstr>Pedagogia : luoghi comuni, paradigmi e sfide attuali  </vt:lpstr>
      <vt:lpstr>Introduzione: che cos’è la pedagogia?</vt:lpstr>
      <vt:lpstr>Schema</vt:lpstr>
      <vt:lpstr>I – Alcuni  elementi fondamentali del discorso educativo … da rivedere continuamente! </vt:lpstr>
      <vt:lpstr>Presentazione standard di PowerPoint</vt:lpstr>
      <vt:lpstr>Presentazione standard di PowerPoint</vt:lpstr>
      <vt:lpstr>Presentazione standard di PowerPoint</vt:lpstr>
      <vt:lpstr>Presentazione standard di PowerPoint</vt:lpstr>
      <vt:lpstr>Presentazione standard di PowerPoint</vt:lpstr>
      <vt:lpstr>II. I paradigmi dominanti della «restaurazione anti-pedagogica»</vt:lpstr>
      <vt:lpstr>1. Il paradigma della «scuola efficace»</vt:lpstr>
      <vt:lpstr>2. Il paradigma  dell’ «unico»</vt:lpstr>
      <vt:lpstr>3. Il paradigma della  « pedagogia scientifica »</vt:lpstr>
      <vt:lpstr>Presentazione standard di PowerPoint</vt:lpstr>
      <vt:lpstr>Presentazione standard di PowerPoint</vt:lpstr>
      <vt:lpstr>Presentazione standard di PowerPoint</vt:lpstr>
      <vt:lpstr>Presentazione standard di PowerPoint</vt:lpstr>
      <vt:lpstr>Presentazione standard di PowerPoint</vt:lpstr>
      <vt:lpstr>I tre poli di ogni modello pedagogico evolvono   ridisegnando nuovi modelli :  </vt:lpstr>
      <vt:lpstr>II – Quale modello pedagogico  adatto all’oggi ? </vt:lpstr>
      <vt:lpstr>Presentazione standard di PowerPoint</vt:lpstr>
      <vt:lpstr>Polo prassico: </vt:lpstr>
      <vt:lpstr>Polo prassico</vt:lpstr>
      <vt:lpstr>Conclusione :</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Neurosciences et pédagogie…  La science ne fait pas la classe !</dc:title>
  <dc:creator>Philippe Meirieu</dc:creator>
  <cp:lastModifiedBy>manuela moscatelli</cp:lastModifiedBy>
  <cp:revision>109</cp:revision>
  <cp:lastPrinted>2017-10-06T17:14:00Z</cp:lastPrinted>
  <dcterms:created xsi:type="dcterms:W3CDTF">2017-05-10T09:03:22Z</dcterms:created>
  <dcterms:modified xsi:type="dcterms:W3CDTF">2018-02-25T12:32:55Z</dcterms:modified>
</cp:coreProperties>
</file>